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60" r:id="rId3"/>
    <p:sldId id="265" r:id="rId4"/>
    <p:sldId id="261" r:id="rId5"/>
    <p:sldId id="263" r:id="rId6"/>
    <p:sldId id="262" r:id="rId7"/>
    <p:sldId id="264" r:id="rId8"/>
    <p:sldId id="257" r:id="rId9"/>
    <p:sldId id="258" r:id="rId10"/>
    <p:sldId id="25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ijetli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57" d="100"/>
          <a:sy n="57" d="100"/>
        </p:scale>
        <p:origin x="3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2E43C6-CF67-41DB-966D-93B3C6FE8E47}" type="doc">
      <dgm:prSet loTypeId="urn:microsoft.com/office/officeart/2016/7/layout/RepeatingBendingProcessNew" loCatId="process" qsTypeId="urn:microsoft.com/office/officeart/2005/8/quickstyle/simple4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EBA5065-A002-4CC7-AE1D-05BFFC6DE31B}">
      <dgm:prSet/>
      <dgm:spPr/>
      <dgm:t>
        <a:bodyPr/>
        <a:lstStyle/>
        <a:p>
          <a:r>
            <a:rPr lang="hr-HR"/>
            <a:t>F A 7. 1 Uspoređuje dimenzije, masu i gustoću različitih tijela i tvari</a:t>
          </a:r>
          <a:endParaRPr lang="en-US"/>
        </a:p>
      </dgm:t>
    </dgm:pt>
    <dgm:pt modelId="{E06053ED-B908-43A5-9E1E-BF14898D8C6F}" type="parTrans" cxnId="{F4440E02-3950-4580-9DD2-224AAF687CAF}">
      <dgm:prSet/>
      <dgm:spPr/>
      <dgm:t>
        <a:bodyPr/>
        <a:lstStyle/>
        <a:p>
          <a:endParaRPr lang="en-US"/>
        </a:p>
      </dgm:t>
    </dgm:pt>
    <dgm:pt modelId="{2D85D02F-1EC0-42F6-A8AF-1D0416D75AD1}" type="sibTrans" cxnId="{F4440E02-3950-4580-9DD2-224AAF687CAF}">
      <dgm:prSet/>
      <dgm:spPr/>
      <dgm:t>
        <a:bodyPr/>
        <a:lstStyle/>
        <a:p>
          <a:endParaRPr lang="en-US"/>
        </a:p>
      </dgm:t>
    </dgm:pt>
    <dgm:pt modelId="{A7958B86-426B-46EA-AC43-E0F4F7C49B4F}">
      <dgm:prSet/>
      <dgm:spPr/>
      <dgm:t>
        <a:bodyPr/>
        <a:lstStyle/>
        <a:p>
          <a:r>
            <a:rPr lang="hr-HR"/>
            <a:t>F B 7. 2 Analizira međudjelovanje tijela te primjenjuje koncept sile </a:t>
          </a:r>
          <a:endParaRPr lang="en-US"/>
        </a:p>
      </dgm:t>
    </dgm:pt>
    <dgm:pt modelId="{3290B89B-F243-4B17-9266-286BFA40D842}" type="parTrans" cxnId="{476EF3B1-C9A1-44D7-A88D-047321713398}">
      <dgm:prSet/>
      <dgm:spPr/>
      <dgm:t>
        <a:bodyPr/>
        <a:lstStyle/>
        <a:p>
          <a:endParaRPr lang="en-US"/>
        </a:p>
      </dgm:t>
    </dgm:pt>
    <dgm:pt modelId="{3D903B3F-5E27-451B-9418-0590E1AB7BE5}" type="sibTrans" cxnId="{476EF3B1-C9A1-44D7-A88D-047321713398}">
      <dgm:prSet/>
      <dgm:spPr/>
      <dgm:t>
        <a:bodyPr/>
        <a:lstStyle/>
        <a:p>
          <a:endParaRPr lang="en-US"/>
        </a:p>
      </dgm:t>
    </dgm:pt>
    <dgm:pt modelId="{0CE0E7DB-7AE8-4104-98A6-3C31B92ACDCA}">
      <dgm:prSet/>
      <dgm:spPr/>
      <dgm:t>
        <a:bodyPr/>
        <a:lstStyle/>
        <a:p>
          <a:r>
            <a:rPr lang="hr-HR"/>
            <a:t>F B 7. 3 Interpretira silu trenja i njezine učinke</a:t>
          </a:r>
          <a:endParaRPr lang="en-US"/>
        </a:p>
      </dgm:t>
    </dgm:pt>
    <dgm:pt modelId="{F280F9A5-8F64-4D2C-B6FD-DA1273E12F24}" type="parTrans" cxnId="{FF860BE7-CD3E-4A62-8226-7F3B39749D8C}">
      <dgm:prSet/>
      <dgm:spPr/>
      <dgm:t>
        <a:bodyPr/>
        <a:lstStyle/>
        <a:p>
          <a:endParaRPr lang="en-US"/>
        </a:p>
      </dgm:t>
    </dgm:pt>
    <dgm:pt modelId="{20AB9258-CB00-4C0B-AE86-44104E1CD545}" type="sibTrans" cxnId="{FF860BE7-CD3E-4A62-8226-7F3B39749D8C}">
      <dgm:prSet/>
      <dgm:spPr/>
      <dgm:t>
        <a:bodyPr/>
        <a:lstStyle/>
        <a:p>
          <a:endParaRPr lang="en-US"/>
        </a:p>
      </dgm:t>
    </dgm:pt>
    <dgm:pt modelId="{DD8433C3-1C9C-4391-8ED2-9DEF9C0BD744}">
      <dgm:prSet/>
      <dgm:spPr/>
      <dgm:t>
        <a:bodyPr/>
        <a:lstStyle/>
        <a:p>
          <a:r>
            <a:rPr lang="hr-HR"/>
            <a:t>F B 7. 4 Analizira uvjete ravnoteže tijela i zakonitost poluge </a:t>
          </a:r>
          <a:endParaRPr lang="en-US"/>
        </a:p>
      </dgm:t>
    </dgm:pt>
    <dgm:pt modelId="{F635BF7F-3E6B-4BD0-9E0D-96E44B23417C}" type="parTrans" cxnId="{45FF6729-0459-4995-8C54-3643E0D784E7}">
      <dgm:prSet/>
      <dgm:spPr/>
      <dgm:t>
        <a:bodyPr/>
        <a:lstStyle/>
        <a:p>
          <a:endParaRPr lang="en-US"/>
        </a:p>
      </dgm:t>
    </dgm:pt>
    <dgm:pt modelId="{96EBECE0-D2B8-4E59-AF96-5CED011C528D}" type="sibTrans" cxnId="{45FF6729-0459-4995-8C54-3643E0D784E7}">
      <dgm:prSet/>
      <dgm:spPr/>
      <dgm:t>
        <a:bodyPr/>
        <a:lstStyle/>
        <a:p>
          <a:endParaRPr lang="en-US"/>
        </a:p>
      </dgm:t>
    </dgm:pt>
    <dgm:pt modelId="{A0A2C8EF-88FC-474F-B30D-AA13295E8B53}">
      <dgm:prSet/>
      <dgm:spPr/>
      <dgm:t>
        <a:bodyPr/>
        <a:lstStyle/>
        <a:p>
          <a:r>
            <a:rPr lang="hr-HR"/>
            <a:t>F B 7. 5 Analizira utjecaj tlaka </a:t>
          </a:r>
          <a:endParaRPr lang="en-US"/>
        </a:p>
      </dgm:t>
    </dgm:pt>
    <dgm:pt modelId="{B09B59FC-C8F4-48E4-B4AA-0D4904C2404E}" type="parTrans" cxnId="{27DF0DDC-3131-45A1-B749-433107205972}">
      <dgm:prSet/>
      <dgm:spPr/>
      <dgm:t>
        <a:bodyPr/>
        <a:lstStyle/>
        <a:p>
          <a:endParaRPr lang="en-US"/>
        </a:p>
      </dgm:t>
    </dgm:pt>
    <dgm:pt modelId="{9B02C934-B8F9-4F1A-AE47-ED712F78A215}" type="sibTrans" cxnId="{27DF0DDC-3131-45A1-B749-433107205972}">
      <dgm:prSet/>
      <dgm:spPr/>
      <dgm:t>
        <a:bodyPr/>
        <a:lstStyle/>
        <a:p>
          <a:endParaRPr lang="en-US"/>
        </a:p>
      </dgm:t>
    </dgm:pt>
    <dgm:pt modelId="{F4583124-0A77-4E1D-AB5A-C023DAF9D990}">
      <dgm:prSet/>
      <dgm:spPr/>
      <dgm:t>
        <a:bodyPr/>
        <a:lstStyle/>
        <a:p>
          <a:r>
            <a:rPr lang="hr-HR"/>
            <a:t>F D 7. 6 Povezuje rad s energijom tijela i analizira pretvorbe energije</a:t>
          </a:r>
          <a:endParaRPr lang="en-US"/>
        </a:p>
      </dgm:t>
    </dgm:pt>
    <dgm:pt modelId="{78C32051-9363-4B61-A769-D5A262958023}" type="parTrans" cxnId="{8E1F6038-789E-4C2A-95C0-6B15B6FEA7FB}">
      <dgm:prSet/>
      <dgm:spPr/>
      <dgm:t>
        <a:bodyPr/>
        <a:lstStyle/>
        <a:p>
          <a:endParaRPr lang="en-US"/>
        </a:p>
      </dgm:t>
    </dgm:pt>
    <dgm:pt modelId="{3C79A1B9-0DC0-4D39-A7A4-86A4C63CDA47}" type="sibTrans" cxnId="{8E1F6038-789E-4C2A-95C0-6B15B6FEA7FB}">
      <dgm:prSet/>
      <dgm:spPr/>
      <dgm:t>
        <a:bodyPr/>
        <a:lstStyle/>
        <a:p>
          <a:endParaRPr lang="en-US"/>
        </a:p>
      </dgm:t>
    </dgm:pt>
    <dgm:pt modelId="{28362F3E-ED89-40B0-8011-5503DD03B5BB}">
      <dgm:prSet/>
      <dgm:spPr/>
      <dgm:t>
        <a:bodyPr/>
        <a:lstStyle/>
        <a:p>
          <a:r>
            <a:rPr lang="hr-HR"/>
            <a:t>F A 7. 7  Objašnjava agregacijska stanja i svojstva tvari na temelju njihove čestične građe.</a:t>
          </a:r>
          <a:endParaRPr lang="en-US"/>
        </a:p>
      </dgm:t>
    </dgm:pt>
    <dgm:pt modelId="{4F31849F-2E32-4F50-A970-F0865F5BAF11}" type="parTrans" cxnId="{C8B6D0DF-4721-4BDC-BB49-48C12422F883}">
      <dgm:prSet/>
      <dgm:spPr/>
      <dgm:t>
        <a:bodyPr/>
        <a:lstStyle/>
        <a:p>
          <a:endParaRPr lang="en-US"/>
        </a:p>
      </dgm:t>
    </dgm:pt>
    <dgm:pt modelId="{F2034C5D-F3C4-4FE3-AC0C-90677056A567}" type="sibTrans" cxnId="{C8B6D0DF-4721-4BDC-BB49-48C12422F883}">
      <dgm:prSet/>
      <dgm:spPr/>
      <dgm:t>
        <a:bodyPr/>
        <a:lstStyle/>
        <a:p>
          <a:endParaRPr lang="en-US"/>
        </a:p>
      </dgm:t>
    </dgm:pt>
    <dgm:pt modelId="{84C89679-39BC-4DAC-AFBD-8650ED277DB8}">
      <dgm:prSet/>
      <dgm:spPr/>
      <dgm:t>
        <a:bodyPr/>
        <a:lstStyle/>
        <a:p>
          <a:r>
            <a:rPr lang="hr-HR"/>
            <a:t>F A 7. 8  Povezuje promjenu volumena tijela i tlaka plina s građom tvari i promjenom temperature.</a:t>
          </a:r>
          <a:endParaRPr lang="en-US"/>
        </a:p>
      </dgm:t>
    </dgm:pt>
    <dgm:pt modelId="{086E6FC4-9AB2-471B-A61F-107BC6B8203F}" type="parTrans" cxnId="{94966337-E78F-4145-9A48-359CAFF25975}">
      <dgm:prSet/>
      <dgm:spPr/>
      <dgm:t>
        <a:bodyPr/>
        <a:lstStyle/>
        <a:p>
          <a:endParaRPr lang="en-US"/>
        </a:p>
      </dgm:t>
    </dgm:pt>
    <dgm:pt modelId="{8ED814BC-CAE2-4496-873C-AE34220502B6}" type="sibTrans" cxnId="{94966337-E78F-4145-9A48-359CAFF25975}">
      <dgm:prSet/>
      <dgm:spPr/>
      <dgm:t>
        <a:bodyPr/>
        <a:lstStyle/>
        <a:p>
          <a:endParaRPr lang="en-US"/>
        </a:p>
      </dgm:t>
    </dgm:pt>
    <dgm:pt modelId="{9709B880-5885-4BCB-81A6-0B01EBDE4C12}">
      <dgm:prSet/>
      <dgm:spPr/>
      <dgm:t>
        <a:bodyPr/>
        <a:lstStyle/>
        <a:p>
          <a:r>
            <a:rPr lang="hr-HR"/>
            <a:t>F D 7. 9 Povezuje promjenu unutarnje energije i toplinu. </a:t>
          </a:r>
          <a:endParaRPr lang="en-US"/>
        </a:p>
      </dgm:t>
    </dgm:pt>
    <dgm:pt modelId="{4540F1F2-2C71-4E26-9AA7-3290ABD9B0C2}" type="parTrans" cxnId="{0D973357-6ED6-45C3-BEAA-2C2358F5811F}">
      <dgm:prSet/>
      <dgm:spPr/>
      <dgm:t>
        <a:bodyPr/>
        <a:lstStyle/>
        <a:p>
          <a:endParaRPr lang="en-US"/>
        </a:p>
      </dgm:t>
    </dgm:pt>
    <dgm:pt modelId="{55B01C24-D8D0-401A-ADE7-8006789A3D3C}" type="sibTrans" cxnId="{0D973357-6ED6-45C3-BEAA-2C2358F5811F}">
      <dgm:prSet/>
      <dgm:spPr/>
      <dgm:t>
        <a:bodyPr/>
        <a:lstStyle/>
        <a:p>
          <a:endParaRPr lang="en-US"/>
        </a:p>
      </dgm:t>
    </dgm:pt>
    <dgm:pt modelId="{699693E8-659D-48D7-9F0C-4DD8FE669059}">
      <dgm:prSet/>
      <dgm:spPr/>
      <dgm:t>
        <a:bodyPr/>
        <a:lstStyle/>
        <a:p>
          <a:r>
            <a:rPr lang="hr-HR"/>
            <a:t>F ABCD 7.10 Istražuje fizičke pojave</a:t>
          </a:r>
          <a:endParaRPr lang="en-US"/>
        </a:p>
      </dgm:t>
    </dgm:pt>
    <dgm:pt modelId="{2159A18D-1894-49A8-9FB6-8789E4FBE3ED}" type="parTrans" cxnId="{1D27E2BA-F93D-4E78-A795-5ADA3A8E7273}">
      <dgm:prSet/>
      <dgm:spPr/>
      <dgm:t>
        <a:bodyPr/>
        <a:lstStyle/>
        <a:p>
          <a:endParaRPr lang="en-US"/>
        </a:p>
      </dgm:t>
    </dgm:pt>
    <dgm:pt modelId="{B18EF525-7FBB-4958-86A7-EDF70E520C64}" type="sibTrans" cxnId="{1D27E2BA-F93D-4E78-A795-5ADA3A8E7273}">
      <dgm:prSet/>
      <dgm:spPr/>
      <dgm:t>
        <a:bodyPr/>
        <a:lstStyle/>
        <a:p>
          <a:endParaRPr lang="en-US"/>
        </a:p>
      </dgm:t>
    </dgm:pt>
    <dgm:pt modelId="{CB632709-5424-409C-9765-05F03D634AEC}">
      <dgm:prSet/>
      <dgm:spPr/>
      <dgm:t>
        <a:bodyPr/>
        <a:lstStyle/>
        <a:p>
          <a:r>
            <a:rPr lang="hr-HR" dirty="0"/>
            <a:t>F ABCD 7.11 Rješava fizičke probleme</a:t>
          </a:r>
          <a:endParaRPr lang="en-US" dirty="0"/>
        </a:p>
      </dgm:t>
    </dgm:pt>
    <dgm:pt modelId="{0585A213-B4F9-4EBF-9900-F7E9AEC999DB}" type="parTrans" cxnId="{66C9E4F0-66D5-4F73-A7D8-11E31CD17A45}">
      <dgm:prSet/>
      <dgm:spPr/>
      <dgm:t>
        <a:bodyPr/>
        <a:lstStyle/>
        <a:p>
          <a:endParaRPr lang="en-US"/>
        </a:p>
      </dgm:t>
    </dgm:pt>
    <dgm:pt modelId="{840BB420-1F84-467D-A964-9777E2C310F4}" type="sibTrans" cxnId="{66C9E4F0-66D5-4F73-A7D8-11E31CD17A45}">
      <dgm:prSet/>
      <dgm:spPr/>
      <dgm:t>
        <a:bodyPr/>
        <a:lstStyle/>
        <a:p>
          <a:endParaRPr lang="en-US"/>
        </a:p>
      </dgm:t>
    </dgm:pt>
    <dgm:pt modelId="{4A75A8D5-53FE-4F88-A87C-9290D4007B40}" type="pres">
      <dgm:prSet presAssocID="{212E43C6-CF67-41DB-966D-93B3C6FE8E47}" presName="Name0" presStyleCnt="0">
        <dgm:presLayoutVars>
          <dgm:dir/>
          <dgm:resizeHandles val="exact"/>
        </dgm:presLayoutVars>
      </dgm:prSet>
      <dgm:spPr/>
    </dgm:pt>
    <dgm:pt modelId="{5BAB7BF6-ECED-496A-A501-9FC7ABEA54BB}" type="pres">
      <dgm:prSet presAssocID="{2EBA5065-A002-4CC7-AE1D-05BFFC6DE31B}" presName="node" presStyleLbl="node1" presStyleIdx="0" presStyleCnt="11">
        <dgm:presLayoutVars>
          <dgm:bulletEnabled val="1"/>
        </dgm:presLayoutVars>
      </dgm:prSet>
      <dgm:spPr/>
    </dgm:pt>
    <dgm:pt modelId="{B6A5B7A7-0B7D-4F58-8BAC-653FCCB5BB03}" type="pres">
      <dgm:prSet presAssocID="{2D85D02F-1EC0-42F6-A8AF-1D0416D75AD1}" presName="sibTrans" presStyleLbl="sibTrans1D1" presStyleIdx="0" presStyleCnt="10"/>
      <dgm:spPr/>
    </dgm:pt>
    <dgm:pt modelId="{7096646F-1CF2-4539-9299-617011B319FE}" type="pres">
      <dgm:prSet presAssocID="{2D85D02F-1EC0-42F6-A8AF-1D0416D75AD1}" presName="connectorText" presStyleLbl="sibTrans1D1" presStyleIdx="0" presStyleCnt="10"/>
      <dgm:spPr/>
    </dgm:pt>
    <dgm:pt modelId="{14494C2B-6C2B-4E12-87E9-884CAB5E917F}" type="pres">
      <dgm:prSet presAssocID="{A7958B86-426B-46EA-AC43-E0F4F7C49B4F}" presName="node" presStyleLbl="node1" presStyleIdx="1" presStyleCnt="11">
        <dgm:presLayoutVars>
          <dgm:bulletEnabled val="1"/>
        </dgm:presLayoutVars>
      </dgm:prSet>
      <dgm:spPr/>
    </dgm:pt>
    <dgm:pt modelId="{ABBCCC8C-242B-444F-90F8-F367CD48A128}" type="pres">
      <dgm:prSet presAssocID="{3D903B3F-5E27-451B-9418-0590E1AB7BE5}" presName="sibTrans" presStyleLbl="sibTrans1D1" presStyleIdx="1" presStyleCnt="10"/>
      <dgm:spPr/>
    </dgm:pt>
    <dgm:pt modelId="{20DB8777-3A0F-4CFC-A649-1CC339293AAB}" type="pres">
      <dgm:prSet presAssocID="{3D903B3F-5E27-451B-9418-0590E1AB7BE5}" presName="connectorText" presStyleLbl="sibTrans1D1" presStyleIdx="1" presStyleCnt="10"/>
      <dgm:spPr/>
    </dgm:pt>
    <dgm:pt modelId="{93BF89D7-F43F-45D1-966C-03A5403F1D8F}" type="pres">
      <dgm:prSet presAssocID="{0CE0E7DB-7AE8-4104-98A6-3C31B92ACDCA}" presName="node" presStyleLbl="node1" presStyleIdx="2" presStyleCnt="11">
        <dgm:presLayoutVars>
          <dgm:bulletEnabled val="1"/>
        </dgm:presLayoutVars>
      </dgm:prSet>
      <dgm:spPr/>
    </dgm:pt>
    <dgm:pt modelId="{56EDD35E-95A8-4327-B6EA-E2BA5A60EE87}" type="pres">
      <dgm:prSet presAssocID="{20AB9258-CB00-4C0B-AE86-44104E1CD545}" presName="sibTrans" presStyleLbl="sibTrans1D1" presStyleIdx="2" presStyleCnt="10"/>
      <dgm:spPr/>
    </dgm:pt>
    <dgm:pt modelId="{F5B38DF8-792F-4C97-88E7-2CD06E907FC3}" type="pres">
      <dgm:prSet presAssocID="{20AB9258-CB00-4C0B-AE86-44104E1CD545}" presName="connectorText" presStyleLbl="sibTrans1D1" presStyleIdx="2" presStyleCnt="10"/>
      <dgm:spPr/>
    </dgm:pt>
    <dgm:pt modelId="{14A2E172-8D53-467E-9AB3-55A98C114164}" type="pres">
      <dgm:prSet presAssocID="{DD8433C3-1C9C-4391-8ED2-9DEF9C0BD744}" presName="node" presStyleLbl="node1" presStyleIdx="3" presStyleCnt="11">
        <dgm:presLayoutVars>
          <dgm:bulletEnabled val="1"/>
        </dgm:presLayoutVars>
      </dgm:prSet>
      <dgm:spPr/>
    </dgm:pt>
    <dgm:pt modelId="{9FA32697-EDD8-47A3-BD61-AA8DADE7A2B0}" type="pres">
      <dgm:prSet presAssocID="{96EBECE0-D2B8-4E59-AF96-5CED011C528D}" presName="sibTrans" presStyleLbl="sibTrans1D1" presStyleIdx="3" presStyleCnt="10"/>
      <dgm:spPr/>
    </dgm:pt>
    <dgm:pt modelId="{95FEBDB7-527F-4259-813A-F1664D0E8E64}" type="pres">
      <dgm:prSet presAssocID="{96EBECE0-D2B8-4E59-AF96-5CED011C528D}" presName="connectorText" presStyleLbl="sibTrans1D1" presStyleIdx="3" presStyleCnt="10"/>
      <dgm:spPr/>
    </dgm:pt>
    <dgm:pt modelId="{510C5611-F183-4B24-876B-0EC3DFA48546}" type="pres">
      <dgm:prSet presAssocID="{A0A2C8EF-88FC-474F-B30D-AA13295E8B53}" presName="node" presStyleLbl="node1" presStyleIdx="4" presStyleCnt="11">
        <dgm:presLayoutVars>
          <dgm:bulletEnabled val="1"/>
        </dgm:presLayoutVars>
      </dgm:prSet>
      <dgm:spPr/>
    </dgm:pt>
    <dgm:pt modelId="{B5115174-6BEE-4640-9D1E-E1CB81F55E80}" type="pres">
      <dgm:prSet presAssocID="{9B02C934-B8F9-4F1A-AE47-ED712F78A215}" presName="sibTrans" presStyleLbl="sibTrans1D1" presStyleIdx="4" presStyleCnt="10"/>
      <dgm:spPr/>
    </dgm:pt>
    <dgm:pt modelId="{DC9D48A6-6FFC-41DE-BEFC-E095DCC3CC25}" type="pres">
      <dgm:prSet presAssocID="{9B02C934-B8F9-4F1A-AE47-ED712F78A215}" presName="connectorText" presStyleLbl="sibTrans1D1" presStyleIdx="4" presStyleCnt="10"/>
      <dgm:spPr/>
    </dgm:pt>
    <dgm:pt modelId="{7CE59754-AE57-43FA-8E48-4AB8D960279C}" type="pres">
      <dgm:prSet presAssocID="{F4583124-0A77-4E1D-AB5A-C023DAF9D990}" presName="node" presStyleLbl="node1" presStyleIdx="5" presStyleCnt="11">
        <dgm:presLayoutVars>
          <dgm:bulletEnabled val="1"/>
        </dgm:presLayoutVars>
      </dgm:prSet>
      <dgm:spPr/>
    </dgm:pt>
    <dgm:pt modelId="{BAE0A0E0-758F-438A-97BD-18B36840BE0C}" type="pres">
      <dgm:prSet presAssocID="{3C79A1B9-0DC0-4D39-A7A4-86A4C63CDA47}" presName="sibTrans" presStyleLbl="sibTrans1D1" presStyleIdx="5" presStyleCnt="10"/>
      <dgm:spPr/>
    </dgm:pt>
    <dgm:pt modelId="{ED159A24-26A8-4B45-9373-BE35FE4B654B}" type="pres">
      <dgm:prSet presAssocID="{3C79A1B9-0DC0-4D39-A7A4-86A4C63CDA47}" presName="connectorText" presStyleLbl="sibTrans1D1" presStyleIdx="5" presStyleCnt="10"/>
      <dgm:spPr/>
    </dgm:pt>
    <dgm:pt modelId="{04A09C2B-A930-4F37-BEA1-AF56543A5FCE}" type="pres">
      <dgm:prSet presAssocID="{28362F3E-ED89-40B0-8011-5503DD03B5BB}" presName="node" presStyleLbl="node1" presStyleIdx="6" presStyleCnt="11">
        <dgm:presLayoutVars>
          <dgm:bulletEnabled val="1"/>
        </dgm:presLayoutVars>
      </dgm:prSet>
      <dgm:spPr/>
    </dgm:pt>
    <dgm:pt modelId="{CE106492-F8F5-47AF-B418-B7E107AD0A0F}" type="pres">
      <dgm:prSet presAssocID="{F2034C5D-F3C4-4FE3-AC0C-90677056A567}" presName="sibTrans" presStyleLbl="sibTrans1D1" presStyleIdx="6" presStyleCnt="10"/>
      <dgm:spPr/>
    </dgm:pt>
    <dgm:pt modelId="{E4055349-9B21-418A-98D4-E363FF0ADA77}" type="pres">
      <dgm:prSet presAssocID="{F2034C5D-F3C4-4FE3-AC0C-90677056A567}" presName="connectorText" presStyleLbl="sibTrans1D1" presStyleIdx="6" presStyleCnt="10"/>
      <dgm:spPr/>
    </dgm:pt>
    <dgm:pt modelId="{C57CC893-E5B3-44C1-9CCA-3159EA0F6CC9}" type="pres">
      <dgm:prSet presAssocID="{84C89679-39BC-4DAC-AFBD-8650ED277DB8}" presName="node" presStyleLbl="node1" presStyleIdx="7" presStyleCnt="11">
        <dgm:presLayoutVars>
          <dgm:bulletEnabled val="1"/>
        </dgm:presLayoutVars>
      </dgm:prSet>
      <dgm:spPr/>
    </dgm:pt>
    <dgm:pt modelId="{69E79AC8-DB34-4D63-BB6A-282380030286}" type="pres">
      <dgm:prSet presAssocID="{8ED814BC-CAE2-4496-873C-AE34220502B6}" presName="sibTrans" presStyleLbl="sibTrans1D1" presStyleIdx="7" presStyleCnt="10"/>
      <dgm:spPr/>
    </dgm:pt>
    <dgm:pt modelId="{27A5DCE0-CC14-45CE-BE5C-BA3ABF7E0BCD}" type="pres">
      <dgm:prSet presAssocID="{8ED814BC-CAE2-4496-873C-AE34220502B6}" presName="connectorText" presStyleLbl="sibTrans1D1" presStyleIdx="7" presStyleCnt="10"/>
      <dgm:spPr/>
    </dgm:pt>
    <dgm:pt modelId="{AB6AE538-51FF-4340-BA53-A40DBBC12AE6}" type="pres">
      <dgm:prSet presAssocID="{9709B880-5885-4BCB-81A6-0B01EBDE4C12}" presName="node" presStyleLbl="node1" presStyleIdx="8" presStyleCnt="11">
        <dgm:presLayoutVars>
          <dgm:bulletEnabled val="1"/>
        </dgm:presLayoutVars>
      </dgm:prSet>
      <dgm:spPr/>
    </dgm:pt>
    <dgm:pt modelId="{4AF91B7E-68BB-4F30-AFE7-7E44B3AEFE5E}" type="pres">
      <dgm:prSet presAssocID="{55B01C24-D8D0-401A-ADE7-8006789A3D3C}" presName="sibTrans" presStyleLbl="sibTrans1D1" presStyleIdx="8" presStyleCnt="10"/>
      <dgm:spPr/>
    </dgm:pt>
    <dgm:pt modelId="{7F28E4A5-8FC4-4E07-BDB8-71EE42E4248B}" type="pres">
      <dgm:prSet presAssocID="{55B01C24-D8D0-401A-ADE7-8006789A3D3C}" presName="connectorText" presStyleLbl="sibTrans1D1" presStyleIdx="8" presStyleCnt="10"/>
      <dgm:spPr/>
    </dgm:pt>
    <dgm:pt modelId="{58EDD22F-AA23-45EB-8B8C-96A6438487F0}" type="pres">
      <dgm:prSet presAssocID="{699693E8-659D-48D7-9F0C-4DD8FE669059}" presName="node" presStyleLbl="node1" presStyleIdx="9" presStyleCnt="11">
        <dgm:presLayoutVars>
          <dgm:bulletEnabled val="1"/>
        </dgm:presLayoutVars>
      </dgm:prSet>
      <dgm:spPr/>
    </dgm:pt>
    <dgm:pt modelId="{A32F8195-D70E-433D-ABD8-57FA84E830D5}" type="pres">
      <dgm:prSet presAssocID="{B18EF525-7FBB-4958-86A7-EDF70E520C64}" presName="sibTrans" presStyleLbl="sibTrans1D1" presStyleIdx="9" presStyleCnt="10"/>
      <dgm:spPr/>
    </dgm:pt>
    <dgm:pt modelId="{08C9B7B7-A305-4F95-9F6E-A985765B15AA}" type="pres">
      <dgm:prSet presAssocID="{B18EF525-7FBB-4958-86A7-EDF70E520C64}" presName="connectorText" presStyleLbl="sibTrans1D1" presStyleIdx="9" presStyleCnt="10"/>
      <dgm:spPr/>
    </dgm:pt>
    <dgm:pt modelId="{A741E83F-2138-4763-9E21-44E9AB68B110}" type="pres">
      <dgm:prSet presAssocID="{CB632709-5424-409C-9765-05F03D634AEC}" presName="node" presStyleLbl="node1" presStyleIdx="10" presStyleCnt="11">
        <dgm:presLayoutVars>
          <dgm:bulletEnabled val="1"/>
        </dgm:presLayoutVars>
      </dgm:prSet>
      <dgm:spPr/>
    </dgm:pt>
  </dgm:ptLst>
  <dgm:cxnLst>
    <dgm:cxn modelId="{F4440E02-3950-4580-9DD2-224AAF687CAF}" srcId="{212E43C6-CF67-41DB-966D-93B3C6FE8E47}" destId="{2EBA5065-A002-4CC7-AE1D-05BFFC6DE31B}" srcOrd="0" destOrd="0" parTransId="{E06053ED-B908-43A5-9E1E-BF14898D8C6F}" sibTransId="{2D85D02F-1EC0-42F6-A8AF-1D0416D75AD1}"/>
    <dgm:cxn modelId="{A60DCB04-4F70-4386-B403-553BB93145D7}" type="presOf" srcId="{2D85D02F-1EC0-42F6-A8AF-1D0416D75AD1}" destId="{B6A5B7A7-0B7D-4F58-8BAC-653FCCB5BB03}" srcOrd="0" destOrd="0" presId="urn:microsoft.com/office/officeart/2016/7/layout/RepeatingBendingProcessNew"/>
    <dgm:cxn modelId="{4DDD1405-9FAB-435E-8310-FCC1407EB507}" type="presOf" srcId="{2EBA5065-A002-4CC7-AE1D-05BFFC6DE31B}" destId="{5BAB7BF6-ECED-496A-A501-9FC7ABEA54BB}" srcOrd="0" destOrd="0" presId="urn:microsoft.com/office/officeart/2016/7/layout/RepeatingBendingProcessNew"/>
    <dgm:cxn modelId="{3654B214-F9B0-4DB1-B549-4DE5406C3E89}" type="presOf" srcId="{20AB9258-CB00-4C0B-AE86-44104E1CD545}" destId="{56EDD35E-95A8-4327-B6EA-E2BA5A60EE87}" srcOrd="0" destOrd="0" presId="urn:microsoft.com/office/officeart/2016/7/layout/RepeatingBendingProcessNew"/>
    <dgm:cxn modelId="{4050C817-F2DB-4103-8922-92DE9ECB3C1E}" type="presOf" srcId="{8ED814BC-CAE2-4496-873C-AE34220502B6}" destId="{27A5DCE0-CC14-45CE-BE5C-BA3ABF7E0BCD}" srcOrd="1" destOrd="0" presId="urn:microsoft.com/office/officeart/2016/7/layout/RepeatingBendingProcessNew"/>
    <dgm:cxn modelId="{04A2FB17-A719-4BFA-AB34-BBE844291B34}" type="presOf" srcId="{A0A2C8EF-88FC-474F-B30D-AA13295E8B53}" destId="{510C5611-F183-4B24-876B-0EC3DFA48546}" srcOrd="0" destOrd="0" presId="urn:microsoft.com/office/officeart/2016/7/layout/RepeatingBendingProcessNew"/>
    <dgm:cxn modelId="{535DD224-FEB9-4929-B86C-159897A23A66}" type="presOf" srcId="{9B02C934-B8F9-4F1A-AE47-ED712F78A215}" destId="{DC9D48A6-6FFC-41DE-BEFC-E095DCC3CC25}" srcOrd="1" destOrd="0" presId="urn:microsoft.com/office/officeart/2016/7/layout/RepeatingBendingProcessNew"/>
    <dgm:cxn modelId="{45FF6729-0459-4995-8C54-3643E0D784E7}" srcId="{212E43C6-CF67-41DB-966D-93B3C6FE8E47}" destId="{DD8433C3-1C9C-4391-8ED2-9DEF9C0BD744}" srcOrd="3" destOrd="0" parTransId="{F635BF7F-3E6B-4BD0-9E0D-96E44B23417C}" sibTransId="{96EBECE0-D2B8-4E59-AF96-5CED011C528D}"/>
    <dgm:cxn modelId="{CC47BF33-6BC9-4D7A-B56D-481AE38467C8}" type="presOf" srcId="{2D85D02F-1EC0-42F6-A8AF-1D0416D75AD1}" destId="{7096646F-1CF2-4539-9299-617011B319FE}" srcOrd="1" destOrd="0" presId="urn:microsoft.com/office/officeart/2016/7/layout/RepeatingBendingProcessNew"/>
    <dgm:cxn modelId="{94966337-E78F-4145-9A48-359CAFF25975}" srcId="{212E43C6-CF67-41DB-966D-93B3C6FE8E47}" destId="{84C89679-39BC-4DAC-AFBD-8650ED277DB8}" srcOrd="7" destOrd="0" parTransId="{086E6FC4-9AB2-471B-A61F-107BC6B8203F}" sibTransId="{8ED814BC-CAE2-4496-873C-AE34220502B6}"/>
    <dgm:cxn modelId="{8E1F6038-789E-4C2A-95C0-6B15B6FEA7FB}" srcId="{212E43C6-CF67-41DB-966D-93B3C6FE8E47}" destId="{F4583124-0A77-4E1D-AB5A-C023DAF9D990}" srcOrd="5" destOrd="0" parTransId="{78C32051-9363-4B61-A769-D5A262958023}" sibTransId="{3C79A1B9-0DC0-4D39-A7A4-86A4C63CDA47}"/>
    <dgm:cxn modelId="{04C9A03A-C79E-4BB2-B439-EE0A4CE1D5C5}" type="presOf" srcId="{DD8433C3-1C9C-4391-8ED2-9DEF9C0BD744}" destId="{14A2E172-8D53-467E-9AB3-55A98C114164}" srcOrd="0" destOrd="0" presId="urn:microsoft.com/office/officeart/2016/7/layout/RepeatingBendingProcessNew"/>
    <dgm:cxn modelId="{59B5216C-4C56-4F93-9B1B-02869CCD6573}" type="presOf" srcId="{8ED814BC-CAE2-4496-873C-AE34220502B6}" destId="{69E79AC8-DB34-4D63-BB6A-282380030286}" srcOrd="0" destOrd="0" presId="urn:microsoft.com/office/officeart/2016/7/layout/RepeatingBendingProcessNew"/>
    <dgm:cxn modelId="{ADA3C24D-6369-4091-A930-D15315415D50}" type="presOf" srcId="{96EBECE0-D2B8-4E59-AF96-5CED011C528D}" destId="{9FA32697-EDD8-47A3-BD61-AA8DADE7A2B0}" srcOrd="0" destOrd="0" presId="urn:microsoft.com/office/officeart/2016/7/layout/RepeatingBendingProcessNew"/>
    <dgm:cxn modelId="{82309871-07E8-4039-B9AA-401EA69519B1}" type="presOf" srcId="{212E43C6-CF67-41DB-966D-93B3C6FE8E47}" destId="{4A75A8D5-53FE-4F88-A87C-9290D4007B40}" srcOrd="0" destOrd="0" presId="urn:microsoft.com/office/officeart/2016/7/layout/RepeatingBendingProcessNew"/>
    <dgm:cxn modelId="{DEF97173-2F1B-4F3D-8C3D-520F9B2B3167}" type="presOf" srcId="{F2034C5D-F3C4-4FE3-AC0C-90677056A567}" destId="{E4055349-9B21-418A-98D4-E363FF0ADA77}" srcOrd="1" destOrd="0" presId="urn:microsoft.com/office/officeart/2016/7/layout/RepeatingBendingProcessNew"/>
    <dgm:cxn modelId="{597ADE76-AC12-44F2-9FF8-1E03B2C8B43A}" type="presOf" srcId="{55B01C24-D8D0-401A-ADE7-8006789A3D3C}" destId="{4AF91B7E-68BB-4F30-AFE7-7E44B3AEFE5E}" srcOrd="0" destOrd="0" presId="urn:microsoft.com/office/officeart/2016/7/layout/RepeatingBendingProcessNew"/>
    <dgm:cxn modelId="{C6A02977-2D7F-4EA3-A348-7A77CDC74358}" type="presOf" srcId="{9709B880-5885-4BCB-81A6-0B01EBDE4C12}" destId="{AB6AE538-51FF-4340-BA53-A40DBBC12AE6}" srcOrd="0" destOrd="0" presId="urn:microsoft.com/office/officeart/2016/7/layout/RepeatingBendingProcessNew"/>
    <dgm:cxn modelId="{0D973357-6ED6-45C3-BEAA-2C2358F5811F}" srcId="{212E43C6-CF67-41DB-966D-93B3C6FE8E47}" destId="{9709B880-5885-4BCB-81A6-0B01EBDE4C12}" srcOrd="8" destOrd="0" parTransId="{4540F1F2-2C71-4E26-9AA7-3290ABD9B0C2}" sibTransId="{55B01C24-D8D0-401A-ADE7-8006789A3D3C}"/>
    <dgm:cxn modelId="{8EC7C957-9CD2-45F5-9840-83519A9C31AE}" type="presOf" srcId="{28362F3E-ED89-40B0-8011-5503DD03B5BB}" destId="{04A09C2B-A930-4F37-BEA1-AF56543A5FCE}" srcOrd="0" destOrd="0" presId="urn:microsoft.com/office/officeart/2016/7/layout/RepeatingBendingProcessNew"/>
    <dgm:cxn modelId="{E7E07B7C-51BC-4E0A-813E-06CFC9321181}" type="presOf" srcId="{96EBECE0-D2B8-4E59-AF96-5CED011C528D}" destId="{95FEBDB7-527F-4259-813A-F1664D0E8E64}" srcOrd="1" destOrd="0" presId="urn:microsoft.com/office/officeart/2016/7/layout/RepeatingBendingProcessNew"/>
    <dgm:cxn modelId="{923DA58D-752A-487E-8209-7F0AB8C3D4FA}" type="presOf" srcId="{3C79A1B9-0DC0-4D39-A7A4-86A4C63CDA47}" destId="{ED159A24-26A8-4B45-9373-BE35FE4B654B}" srcOrd="1" destOrd="0" presId="urn:microsoft.com/office/officeart/2016/7/layout/RepeatingBendingProcessNew"/>
    <dgm:cxn modelId="{1848E08F-C321-4338-B6A7-20FE8A02E31F}" type="presOf" srcId="{699693E8-659D-48D7-9F0C-4DD8FE669059}" destId="{58EDD22F-AA23-45EB-8B8C-96A6438487F0}" srcOrd="0" destOrd="0" presId="urn:microsoft.com/office/officeart/2016/7/layout/RepeatingBendingProcessNew"/>
    <dgm:cxn modelId="{7D6AED90-AED4-4A5C-A8E6-88C73348227B}" type="presOf" srcId="{B18EF525-7FBB-4958-86A7-EDF70E520C64}" destId="{A32F8195-D70E-433D-ABD8-57FA84E830D5}" srcOrd="0" destOrd="0" presId="urn:microsoft.com/office/officeart/2016/7/layout/RepeatingBendingProcessNew"/>
    <dgm:cxn modelId="{4A8B4692-0BF4-47DD-9B6F-71E8237672EE}" type="presOf" srcId="{0CE0E7DB-7AE8-4104-98A6-3C31B92ACDCA}" destId="{93BF89D7-F43F-45D1-966C-03A5403F1D8F}" srcOrd="0" destOrd="0" presId="urn:microsoft.com/office/officeart/2016/7/layout/RepeatingBendingProcessNew"/>
    <dgm:cxn modelId="{627CF8AD-F01F-4A31-9F51-3A222531407C}" type="presOf" srcId="{B18EF525-7FBB-4958-86A7-EDF70E520C64}" destId="{08C9B7B7-A305-4F95-9F6E-A985765B15AA}" srcOrd="1" destOrd="0" presId="urn:microsoft.com/office/officeart/2016/7/layout/RepeatingBendingProcessNew"/>
    <dgm:cxn modelId="{2F40DAB1-A277-4806-B007-145669122DC4}" type="presOf" srcId="{3C79A1B9-0DC0-4D39-A7A4-86A4C63CDA47}" destId="{BAE0A0E0-758F-438A-97BD-18B36840BE0C}" srcOrd="0" destOrd="0" presId="urn:microsoft.com/office/officeart/2016/7/layout/RepeatingBendingProcessNew"/>
    <dgm:cxn modelId="{476EF3B1-C9A1-44D7-A88D-047321713398}" srcId="{212E43C6-CF67-41DB-966D-93B3C6FE8E47}" destId="{A7958B86-426B-46EA-AC43-E0F4F7C49B4F}" srcOrd="1" destOrd="0" parTransId="{3290B89B-F243-4B17-9266-286BFA40D842}" sibTransId="{3D903B3F-5E27-451B-9418-0590E1AB7BE5}"/>
    <dgm:cxn modelId="{1D27E2BA-F93D-4E78-A795-5ADA3A8E7273}" srcId="{212E43C6-CF67-41DB-966D-93B3C6FE8E47}" destId="{699693E8-659D-48D7-9F0C-4DD8FE669059}" srcOrd="9" destOrd="0" parTransId="{2159A18D-1894-49A8-9FB6-8789E4FBE3ED}" sibTransId="{B18EF525-7FBB-4958-86A7-EDF70E520C64}"/>
    <dgm:cxn modelId="{B69CE3BE-5109-4531-BC38-CA0D0A1A3F97}" type="presOf" srcId="{A7958B86-426B-46EA-AC43-E0F4F7C49B4F}" destId="{14494C2B-6C2B-4E12-87E9-884CAB5E917F}" srcOrd="0" destOrd="0" presId="urn:microsoft.com/office/officeart/2016/7/layout/RepeatingBendingProcessNew"/>
    <dgm:cxn modelId="{48CE82CA-6F42-40E1-9B68-2A164FDC7B40}" type="presOf" srcId="{9B02C934-B8F9-4F1A-AE47-ED712F78A215}" destId="{B5115174-6BEE-4640-9D1E-E1CB81F55E80}" srcOrd="0" destOrd="0" presId="urn:microsoft.com/office/officeart/2016/7/layout/RepeatingBendingProcessNew"/>
    <dgm:cxn modelId="{2A4002D5-63FB-4781-892E-372BE1F97D10}" type="presOf" srcId="{3D903B3F-5E27-451B-9418-0590E1AB7BE5}" destId="{20DB8777-3A0F-4CFC-A649-1CC339293AAB}" srcOrd="1" destOrd="0" presId="urn:microsoft.com/office/officeart/2016/7/layout/RepeatingBendingProcessNew"/>
    <dgm:cxn modelId="{75ACB7D8-742E-4A59-B0C8-85230E0A69B4}" type="presOf" srcId="{F4583124-0A77-4E1D-AB5A-C023DAF9D990}" destId="{7CE59754-AE57-43FA-8E48-4AB8D960279C}" srcOrd="0" destOrd="0" presId="urn:microsoft.com/office/officeart/2016/7/layout/RepeatingBendingProcessNew"/>
    <dgm:cxn modelId="{4EF65ADB-6208-4244-925C-84625E5F6C34}" type="presOf" srcId="{20AB9258-CB00-4C0B-AE86-44104E1CD545}" destId="{F5B38DF8-792F-4C97-88E7-2CD06E907FC3}" srcOrd="1" destOrd="0" presId="urn:microsoft.com/office/officeart/2016/7/layout/RepeatingBendingProcessNew"/>
    <dgm:cxn modelId="{27DF0DDC-3131-45A1-B749-433107205972}" srcId="{212E43C6-CF67-41DB-966D-93B3C6FE8E47}" destId="{A0A2C8EF-88FC-474F-B30D-AA13295E8B53}" srcOrd="4" destOrd="0" parTransId="{B09B59FC-C8F4-48E4-B4AA-0D4904C2404E}" sibTransId="{9B02C934-B8F9-4F1A-AE47-ED712F78A215}"/>
    <dgm:cxn modelId="{7570EEDD-8188-40E8-A7C4-11743D1156A4}" type="presOf" srcId="{F2034C5D-F3C4-4FE3-AC0C-90677056A567}" destId="{CE106492-F8F5-47AF-B418-B7E107AD0A0F}" srcOrd="0" destOrd="0" presId="urn:microsoft.com/office/officeart/2016/7/layout/RepeatingBendingProcessNew"/>
    <dgm:cxn modelId="{C8B6D0DF-4721-4BDC-BB49-48C12422F883}" srcId="{212E43C6-CF67-41DB-966D-93B3C6FE8E47}" destId="{28362F3E-ED89-40B0-8011-5503DD03B5BB}" srcOrd="6" destOrd="0" parTransId="{4F31849F-2E32-4F50-A970-F0865F5BAF11}" sibTransId="{F2034C5D-F3C4-4FE3-AC0C-90677056A567}"/>
    <dgm:cxn modelId="{1E8F14E4-02E0-4C5C-ACAD-8F64BAB02929}" type="presOf" srcId="{3D903B3F-5E27-451B-9418-0590E1AB7BE5}" destId="{ABBCCC8C-242B-444F-90F8-F367CD48A128}" srcOrd="0" destOrd="0" presId="urn:microsoft.com/office/officeart/2016/7/layout/RepeatingBendingProcessNew"/>
    <dgm:cxn modelId="{FF860BE7-CD3E-4A62-8226-7F3B39749D8C}" srcId="{212E43C6-CF67-41DB-966D-93B3C6FE8E47}" destId="{0CE0E7DB-7AE8-4104-98A6-3C31B92ACDCA}" srcOrd="2" destOrd="0" parTransId="{F280F9A5-8F64-4D2C-B6FD-DA1273E12F24}" sibTransId="{20AB9258-CB00-4C0B-AE86-44104E1CD545}"/>
    <dgm:cxn modelId="{2B1783EA-2FE8-42EB-A972-4BDE621C6FDD}" type="presOf" srcId="{55B01C24-D8D0-401A-ADE7-8006789A3D3C}" destId="{7F28E4A5-8FC4-4E07-BDB8-71EE42E4248B}" srcOrd="1" destOrd="0" presId="urn:microsoft.com/office/officeart/2016/7/layout/RepeatingBendingProcessNew"/>
    <dgm:cxn modelId="{66C9E4F0-66D5-4F73-A7D8-11E31CD17A45}" srcId="{212E43C6-CF67-41DB-966D-93B3C6FE8E47}" destId="{CB632709-5424-409C-9765-05F03D634AEC}" srcOrd="10" destOrd="0" parTransId="{0585A213-B4F9-4EBF-9900-F7E9AEC999DB}" sibTransId="{840BB420-1F84-467D-A964-9777E2C310F4}"/>
    <dgm:cxn modelId="{9FA3DFF3-D16C-4307-A2A9-555F2812C3A6}" type="presOf" srcId="{CB632709-5424-409C-9765-05F03D634AEC}" destId="{A741E83F-2138-4763-9E21-44E9AB68B110}" srcOrd="0" destOrd="0" presId="urn:microsoft.com/office/officeart/2016/7/layout/RepeatingBendingProcessNew"/>
    <dgm:cxn modelId="{1CB9A1FD-E95A-45EE-95C4-037B78151093}" type="presOf" srcId="{84C89679-39BC-4DAC-AFBD-8650ED277DB8}" destId="{C57CC893-E5B3-44C1-9CCA-3159EA0F6CC9}" srcOrd="0" destOrd="0" presId="urn:microsoft.com/office/officeart/2016/7/layout/RepeatingBendingProcessNew"/>
    <dgm:cxn modelId="{6ED72B3F-1856-461B-9073-25F158D669E6}" type="presParOf" srcId="{4A75A8D5-53FE-4F88-A87C-9290D4007B40}" destId="{5BAB7BF6-ECED-496A-A501-9FC7ABEA54BB}" srcOrd="0" destOrd="0" presId="urn:microsoft.com/office/officeart/2016/7/layout/RepeatingBendingProcessNew"/>
    <dgm:cxn modelId="{2E5A6074-5E77-4B15-9CDF-9AA77EB5DC3B}" type="presParOf" srcId="{4A75A8D5-53FE-4F88-A87C-9290D4007B40}" destId="{B6A5B7A7-0B7D-4F58-8BAC-653FCCB5BB03}" srcOrd="1" destOrd="0" presId="urn:microsoft.com/office/officeart/2016/7/layout/RepeatingBendingProcessNew"/>
    <dgm:cxn modelId="{9E42DC42-1E8B-4CB5-8123-1D6206E1520A}" type="presParOf" srcId="{B6A5B7A7-0B7D-4F58-8BAC-653FCCB5BB03}" destId="{7096646F-1CF2-4539-9299-617011B319FE}" srcOrd="0" destOrd="0" presId="urn:microsoft.com/office/officeart/2016/7/layout/RepeatingBendingProcessNew"/>
    <dgm:cxn modelId="{ED551B28-9B2D-46EB-BF2B-27669932233D}" type="presParOf" srcId="{4A75A8D5-53FE-4F88-A87C-9290D4007B40}" destId="{14494C2B-6C2B-4E12-87E9-884CAB5E917F}" srcOrd="2" destOrd="0" presId="urn:microsoft.com/office/officeart/2016/7/layout/RepeatingBendingProcessNew"/>
    <dgm:cxn modelId="{5832B057-B896-496C-93FC-3C264DFE23EF}" type="presParOf" srcId="{4A75A8D5-53FE-4F88-A87C-9290D4007B40}" destId="{ABBCCC8C-242B-444F-90F8-F367CD48A128}" srcOrd="3" destOrd="0" presId="urn:microsoft.com/office/officeart/2016/7/layout/RepeatingBendingProcessNew"/>
    <dgm:cxn modelId="{325C56A0-3E59-4DC2-9C89-5F8C7F2496CA}" type="presParOf" srcId="{ABBCCC8C-242B-444F-90F8-F367CD48A128}" destId="{20DB8777-3A0F-4CFC-A649-1CC339293AAB}" srcOrd="0" destOrd="0" presId="urn:microsoft.com/office/officeart/2016/7/layout/RepeatingBendingProcessNew"/>
    <dgm:cxn modelId="{0D4A851A-47B7-4041-98DD-DA58B16FF32D}" type="presParOf" srcId="{4A75A8D5-53FE-4F88-A87C-9290D4007B40}" destId="{93BF89D7-F43F-45D1-966C-03A5403F1D8F}" srcOrd="4" destOrd="0" presId="urn:microsoft.com/office/officeart/2016/7/layout/RepeatingBendingProcessNew"/>
    <dgm:cxn modelId="{F8CCF35A-278C-4DB9-A8B0-B63AE10826A0}" type="presParOf" srcId="{4A75A8D5-53FE-4F88-A87C-9290D4007B40}" destId="{56EDD35E-95A8-4327-B6EA-E2BA5A60EE87}" srcOrd="5" destOrd="0" presId="urn:microsoft.com/office/officeart/2016/7/layout/RepeatingBendingProcessNew"/>
    <dgm:cxn modelId="{E2E8EACA-0BE0-462C-8E25-A760BF93C1A6}" type="presParOf" srcId="{56EDD35E-95A8-4327-B6EA-E2BA5A60EE87}" destId="{F5B38DF8-792F-4C97-88E7-2CD06E907FC3}" srcOrd="0" destOrd="0" presId="urn:microsoft.com/office/officeart/2016/7/layout/RepeatingBendingProcessNew"/>
    <dgm:cxn modelId="{3DF6740C-F3C0-4232-A62F-7EC93F9EBE83}" type="presParOf" srcId="{4A75A8D5-53FE-4F88-A87C-9290D4007B40}" destId="{14A2E172-8D53-467E-9AB3-55A98C114164}" srcOrd="6" destOrd="0" presId="urn:microsoft.com/office/officeart/2016/7/layout/RepeatingBendingProcessNew"/>
    <dgm:cxn modelId="{3364B6D9-60B0-4670-9DBF-6785AA6C7241}" type="presParOf" srcId="{4A75A8D5-53FE-4F88-A87C-9290D4007B40}" destId="{9FA32697-EDD8-47A3-BD61-AA8DADE7A2B0}" srcOrd="7" destOrd="0" presId="urn:microsoft.com/office/officeart/2016/7/layout/RepeatingBendingProcessNew"/>
    <dgm:cxn modelId="{7FD623A0-83A4-404E-83B6-E813178AB586}" type="presParOf" srcId="{9FA32697-EDD8-47A3-BD61-AA8DADE7A2B0}" destId="{95FEBDB7-527F-4259-813A-F1664D0E8E64}" srcOrd="0" destOrd="0" presId="urn:microsoft.com/office/officeart/2016/7/layout/RepeatingBendingProcessNew"/>
    <dgm:cxn modelId="{92F0534A-9802-465D-9B70-65DEAD13AAA6}" type="presParOf" srcId="{4A75A8D5-53FE-4F88-A87C-9290D4007B40}" destId="{510C5611-F183-4B24-876B-0EC3DFA48546}" srcOrd="8" destOrd="0" presId="urn:microsoft.com/office/officeart/2016/7/layout/RepeatingBendingProcessNew"/>
    <dgm:cxn modelId="{43FDC99E-5547-4622-A32B-2A25F67A14FB}" type="presParOf" srcId="{4A75A8D5-53FE-4F88-A87C-9290D4007B40}" destId="{B5115174-6BEE-4640-9D1E-E1CB81F55E80}" srcOrd="9" destOrd="0" presId="urn:microsoft.com/office/officeart/2016/7/layout/RepeatingBendingProcessNew"/>
    <dgm:cxn modelId="{82894830-37FB-4A89-BF70-CFDF50F495A4}" type="presParOf" srcId="{B5115174-6BEE-4640-9D1E-E1CB81F55E80}" destId="{DC9D48A6-6FFC-41DE-BEFC-E095DCC3CC25}" srcOrd="0" destOrd="0" presId="urn:microsoft.com/office/officeart/2016/7/layout/RepeatingBendingProcessNew"/>
    <dgm:cxn modelId="{B1F56367-2C0C-4A8F-B968-301EF63A5CCF}" type="presParOf" srcId="{4A75A8D5-53FE-4F88-A87C-9290D4007B40}" destId="{7CE59754-AE57-43FA-8E48-4AB8D960279C}" srcOrd="10" destOrd="0" presId="urn:microsoft.com/office/officeart/2016/7/layout/RepeatingBendingProcessNew"/>
    <dgm:cxn modelId="{09A98467-BF3D-48BB-9F94-9A739966BBC9}" type="presParOf" srcId="{4A75A8D5-53FE-4F88-A87C-9290D4007B40}" destId="{BAE0A0E0-758F-438A-97BD-18B36840BE0C}" srcOrd="11" destOrd="0" presId="urn:microsoft.com/office/officeart/2016/7/layout/RepeatingBendingProcessNew"/>
    <dgm:cxn modelId="{26E823EF-6B2D-4B25-98E4-DB63BC517430}" type="presParOf" srcId="{BAE0A0E0-758F-438A-97BD-18B36840BE0C}" destId="{ED159A24-26A8-4B45-9373-BE35FE4B654B}" srcOrd="0" destOrd="0" presId="urn:microsoft.com/office/officeart/2016/7/layout/RepeatingBendingProcessNew"/>
    <dgm:cxn modelId="{89D8342B-2CF3-4F0C-9450-03B1DC36BAC5}" type="presParOf" srcId="{4A75A8D5-53FE-4F88-A87C-9290D4007B40}" destId="{04A09C2B-A930-4F37-BEA1-AF56543A5FCE}" srcOrd="12" destOrd="0" presId="urn:microsoft.com/office/officeart/2016/7/layout/RepeatingBendingProcessNew"/>
    <dgm:cxn modelId="{56758DE0-A0C4-444F-A56C-CD9A4A100A34}" type="presParOf" srcId="{4A75A8D5-53FE-4F88-A87C-9290D4007B40}" destId="{CE106492-F8F5-47AF-B418-B7E107AD0A0F}" srcOrd="13" destOrd="0" presId="urn:microsoft.com/office/officeart/2016/7/layout/RepeatingBendingProcessNew"/>
    <dgm:cxn modelId="{9330EA19-53F4-4DE4-BABE-D6CBF83756C5}" type="presParOf" srcId="{CE106492-F8F5-47AF-B418-B7E107AD0A0F}" destId="{E4055349-9B21-418A-98D4-E363FF0ADA77}" srcOrd="0" destOrd="0" presId="urn:microsoft.com/office/officeart/2016/7/layout/RepeatingBendingProcessNew"/>
    <dgm:cxn modelId="{1503EC62-E98E-4918-8D4B-36D06DE85C8B}" type="presParOf" srcId="{4A75A8D5-53FE-4F88-A87C-9290D4007B40}" destId="{C57CC893-E5B3-44C1-9CCA-3159EA0F6CC9}" srcOrd="14" destOrd="0" presId="urn:microsoft.com/office/officeart/2016/7/layout/RepeatingBendingProcessNew"/>
    <dgm:cxn modelId="{4A510FE9-7212-45E3-9C70-96FDB28E6F45}" type="presParOf" srcId="{4A75A8D5-53FE-4F88-A87C-9290D4007B40}" destId="{69E79AC8-DB34-4D63-BB6A-282380030286}" srcOrd="15" destOrd="0" presId="urn:microsoft.com/office/officeart/2016/7/layout/RepeatingBendingProcessNew"/>
    <dgm:cxn modelId="{45981BCF-581D-435B-8A87-85EDB6745B37}" type="presParOf" srcId="{69E79AC8-DB34-4D63-BB6A-282380030286}" destId="{27A5DCE0-CC14-45CE-BE5C-BA3ABF7E0BCD}" srcOrd="0" destOrd="0" presId="urn:microsoft.com/office/officeart/2016/7/layout/RepeatingBendingProcessNew"/>
    <dgm:cxn modelId="{495995A9-70FF-436E-B25E-C5825AE0FF5E}" type="presParOf" srcId="{4A75A8D5-53FE-4F88-A87C-9290D4007B40}" destId="{AB6AE538-51FF-4340-BA53-A40DBBC12AE6}" srcOrd="16" destOrd="0" presId="urn:microsoft.com/office/officeart/2016/7/layout/RepeatingBendingProcessNew"/>
    <dgm:cxn modelId="{40C0B4C2-AF7F-48A8-B3EC-9BCC988294ED}" type="presParOf" srcId="{4A75A8D5-53FE-4F88-A87C-9290D4007B40}" destId="{4AF91B7E-68BB-4F30-AFE7-7E44B3AEFE5E}" srcOrd="17" destOrd="0" presId="urn:microsoft.com/office/officeart/2016/7/layout/RepeatingBendingProcessNew"/>
    <dgm:cxn modelId="{A929AE39-CD5B-4285-82F1-A093BE86CD50}" type="presParOf" srcId="{4AF91B7E-68BB-4F30-AFE7-7E44B3AEFE5E}" destId="{7F28E4A5-8FC4-4E07-BDB8-71EE42E4248B}" srcOrd="0" destOrd="0" presId="urn:microsoft.com/office/officeart/2016/7/layout/RepeatingBendingProcessNew"/>
    <dgm:cxn modelId="{C6E8D87E-47F2-442F-AB84-AB53ECFAC39A}" type="presParOf" srcId="{4A75A8D5-53FE-4F88-A87C-9290D4007B40}" destId="{58EDD22F-AA23-45EB-8B8C-96A6438487F0}" srcOrd="18" destOrd="0" presId="urn:microsoft.com/office/officeart/2016/7/layout/RepeatingBendingProcessNew"/>
    <dgm:cxn modelId="{3787562C-9242-431F-9CCA-E1D5007D9F08}" type="presParOf" srcId="{4A75A8D5-53FE-4F88-A87C-9290D4007B40}" destId="{A32F8195-D70E-433D-ABD8-57FA84E830D5}" srcOrd="19" destOrd="0" presId="urn:microsoft.com/office/officeart/2016/7/layout/RepeatingBendingProcessNew"/>
    <dgm:cxn modelId="{990359EB-EB06-46C9-9CFD-DC570D7DF343}" type="presParOf" srcId="{A32F8195-D70E-433D-ABD8-57FA84E830D5}" destId="{08C9B7B7-A305-4F95-9F6E-A985765B15AA}" srcOrd="0" destOrd="0" presId="urn:microsoft.com/office/officeart/2016/7/layout/RepeatingBendingProcessNew"/>
    <dgm:cxn modelId="{BFB8469A-4814-4424-B0FC-19C760A4BFC9}" type="presParOf" srcId="{4A75A8D5-53FE-4F88-A87C-9290D4007B40}" destId="{A741E83F-2138-4763-9E21-44E9AB68B110}" srcOrd="2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A5B7A7-0B7D-4F58-8BAC-653FCCB5BB03}">
      <dsp:nvSpPr>
        <dsp:cNvPr id="0" name=""/>
        <dsp:cNvSpPr/>
      </dsp:nvSpPr>
      <dsp:spPr>
        <a:xfrm>
          <a:off x="2138915" y="888476"/>
          <a:ext cx="4613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1305" y="4572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57271" y="931736"/>
        <a:ext cx="24595" cy="4919"/>
      </dsp:txXfrm>
    </dsp:sp>
    <dsp:sp modelId="{5BAB7BF6-ECED-496A-A501-9FC7ABEA54BB}">
      <dsp:nvSpPr>
        <dsp:cNvPr id="0" name=""/>
        <dsp:cNvSpPr/>
      </dsp:nvSpPr>
      <dsp:spPr>
        <a:xfrm>
          <a:off x="1996" y="292580"/>
          <a:ext cx="2138719" cy="128323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799" tIns="110005" rIns="104799" bIns="11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kern="1200"/>
            <a:t>F A 7. 1 Uspoređuje dimenzije, masu i gustoću različitih tijela i tvari</a:t>
          </a:r>
          <a:endParaRPr lang="en-US" sz="1500" kern="1200"/>
        </a:p>
      </dsp:txBody>
      <dsp:txXfrm>
        <a:off x="1996" y="292580"/>
        <a:ext cx="2138719" cy="1283231"/>
      </dsp:txXfrm>
    </dsp:sp>
    <dsp:sp modelId="{ABBCCC8C-242B-444F-90F8-F367CD48A128}">
      <dsp:nvSpPr>
        <dsp:cNvPr id="0" name=""/>
        <dsp:cNvSpPr/>
      </dsp:nvSpPr>
      <dsp:spPr>
        <a:xfrm>
          <a:off x="4769540" y="888476"/>
          <a:ext cx="4613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1305" y="45720"/>
              </a:lnTo>
            </a:path>
          </a:pathLst>
        </a:custGeom>
        <a:noFill/>
        <a:ln w="9525" cap="flat" cmpd="sng" algn="ctr">
          <a:solidFill>
            <a:schemeClr val="accent5">
              <a:hueOff val="-367617"/>
              <a:satOff val="-1974"/>
              <a:lumOff val="67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987895" y="931736"/>
        <a:ext cx="24595" cy="4919"/>
      </dsp:txXfrm>
    </dsp:sp>
    <dsp:sp modelId="{14494C2B-6C2B-4E12-87E9-884CAB5E917F}">
      <dsp:nvSpPr>
        <dsp:cNvPr id="0" name=""/>
        <dsp:cNvSpPr/>
      </dsp:nvSpPr>
      <dsp:spPr>
        <a:xfrm>
          <a:off x="2632621" y="292580"/>
          <a:ext cx="2138719" cy="1283231"/>
        </a:xfrm>
        <a:prstGeom prst="rect">
          <a:avLst/>
        </a:prstGeom>
        <a:gradFill rotWithShape="0">
          <a:gsLst>
            <a:gs pos="0">
              <a:schemeClr val="accent5">
                <a:hueOff val="-330856"/>
                <a:satOff val="-1777"/>
                <a:lumOff val="608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330856"/>
                <a:satOff val="-1777"/>
                <a:lumOff val="608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799" tIns="110005" rIns="104799" bIns="11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kern="1200"/>
            <a:t>F B 7. 2 Analizira međudjelovanje tijela te primjenjuje koncept sile </a:t>
          </a:r>
          <a:endParaRPr lang="en-US" sz="1500" kern="1200"/>
        </a:p>
      </dsp:txBody>
      <dsp:txXfrm>
        <a:off x="2632621" y="292580"/>
        <a:ext cx="2138719" cy="1283231"/>
      </dsp:txXfrm>
    </dsp:sp>
    <dsp:sp modelId="{56EDD35E-95A8-4327-B6EA-E2BA5A60EE87}">
      <dsp:nvSpPr>
        <dsp:cNvPr id="0" name=""/>
        <dsp:cNvSpPr/>
      </dsp:nvSpPr>
      <dsp:spPr>
        <a:xfrm>
          <a:off x="7400165" y="888476"/>
          <a:ext cx="4613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1305" y="45720"/>
              </a:lnTo>
            </a:path>
          </a:pathLst>
        </a:custGeom>
        <a:noFill/>
        <a:ln w="9525" cap="flat" cmpd="sng" algn="ctr">
          <a:solidFill>
            <a:schemeClr val="accent5">
              <a:hueOff val="-735235"/>
              <a:satOff val="-3949"/>
              <a:lumOff val="135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618520" y="931736"/>
        <a:ext cx="24595" cy="4919"/>
      </dsp:txXfrm>
    </dsp:sp>
    <dsp:sp modelId="{93BF89D7-F43F-45D1-966C-03A5403F1D8F}">
      <dsp:nvSpPr>
        <dsp:cNvPr id="0" name=""/>
        <dsp:cNvSpPr/>
      </dsp:nvSpPr>
      <dsp:spPr>
        <a:xfrm>
          <a:off x="5263246" y="292580"/>
          <a:ext cx="2138719" cy="1283231"/>
        </a:xfrm>
        <a:prstGeom prst="rect">
          <a:avLst/>
        </a:prstGeom>
        <a:gradFill rotWithShape="0">
          <a:gsLst>
            <a:gs pos="0">
              <a:schemeClr val="accent5">
                <a:hueOff val="-661711"/>
                <a:satOff val="-3554"/>
                <a:lumOff val="1216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661711"/>
                <a:satOff val="-3554"/>
                <a:lumOff val="1216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799" tIns="110005" rIns="104799" bIns="11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kern="1200"/>
            <a:t>F B 7. 3 Interpretira silu trenja i njezine učinke</a:t>
          </a:r>
          <a:endParaRPr lang="en-US" sz="1500" kern="1200"/>
        </a:p>
      </dsp:txBody>
      <dsp:txXfrm>
        <a:off x="5263246" y="292580"/>
        <a:ext cx="2138719" cy="1283231"/>
      </dsp:txXfrm>
    </dsp:sp>
    <dsp:sp modelId="{9FA32697-EDD8-47A3-BD61-AA8DADE7A2B0}">
      <dsp:nvSpPr>
        <dsp:cNvPr id="0" name=""/>
        <dsp:cNvSpPr/>
      </dsp:nvSpPr>
      <dsp:spPr>
        <a:xfrm>
          <a:off x="1071356" y="1574012"/>
          <a:ext cx="7891874" cy="461305"/>
        </a:xfrm>
        <a:custGeom>
          <a:avLst/>
          <a:gdLst/>
          <a:ahLst/>
          <a:cxnLst/>
          <a:rect l="0" t="0" r="0" b="0"/>
          <a:pathLst>
            <a:path>
              <a:moveTo>
                <a:pt x="7891874" y="0"/>
              </a:moveTo>
              <a:lnTo>
                <a:pt x="7891874" y="247752"/>
              </a:lnTo>
              <a:lnTo>
                <a:pt x="0" y="247752"/>
              </a:lnTo>
              <a:lnTo>
                <a:pt x="0" y="461305"/>
              </a:lnTo>
            </a:path>
          </a:pathLst>
        </a:custGeom>
        <a:noFill/>
        <a:ln w="9525" cap="flat" cmpd="sng" algn="ctr">
          <a:solidFill>
            <a:schemeClr val="accent5">
              <a:hueOff val="-1102852"/>
              <a:satOff val="-5923"/>
              <a:lumOff val="202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819613" y="1802205"/>
        <a:ext cx="395359" cy="4919"/>
      </dsp:txXfrm>
    </dsp:sp>
    <dsp:sp modelId="{14A2E172-8D53-467E-9AB3-55A98C114164}">
      <dsp:nvSpPr>
        <dsp:cNvPr id="0" name=""/>
        <dsp:cNvSpPr/>
      </dsp:nvSpPr>
      <dsp:spPr>
        <a:xfrm>
          <a:off x="7893871" y="292580"/>
          <a:ext cx="2138719" cy="1283231"/>
        </a:xfrm>
        <a:prstGeom prst="rect">
          <a:avLst/>
        </a:prstGeom>
        <a:gradFill rotWithShape="0">
          <a:gsLst>
            <a:gs pos="0">
              <a:schemeClr val="accent5">
                <a:hueOff val="-992567"/>
                <a:satOff val="-5331"/>
                <a:lumOff val="1823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992567"/>
                <a:satOff val="-5331"/>
                <a:lumOff val="1823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799" tIns="110005" rIns="104799" bIns="11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kern="1200"/>
            <a:t>F B 7. 4 Analizira uvjete ravnoteže tijela i zakonitost poluge </a:t>
          </a:r>
          <a:endParaRPr lang="en-US" sz="1500" kern="1200"/>
        </a:p>
      </dsp:txBody>
      <dsp:txXfrm>
        <a:off x="7893871" y="292580"/>
        <a:ext cx="2138719" cy="1283231"/>
      </dsp:txXfrm>
    </dsp:sp>
    <dsp:sp modelId="{B5115174-6BEE-4640-9D1E-E1CB81F55E80}">
      <dsp:nvSpPr>
        <dsp:cNvPr id="0" name=""/>
        <dsp:cNvSpPr/>
      </dsp:nvSpPr>
      <dsp:spPr>
        <a:xfrm>
          <a:off x="2138915" y="2663613"/>
          <a:ext cx="4613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1305" y="45720"/>
              </a:lnTo>
            </a:path>
          </a:pathLst>
        </a:custGeom>
        <a:noFill/>
        <a:ln w="9525" cap="flat" cmpd="sng" algn="ctr">
          <a:solidFill>
            <a:schemeClr val="accent5">
              <a:hueOff val="-1470470"/>
              <a:satOff val="-7898"/>
              <a:lumOff val="270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57271" y="2706873"/>
        <a:ext cx="24595" cy="4919"/>
      </dsp:txXfrm>
    </dsp:sp>
    <dsp:sp modelId="{510C5611-F183-4B24-876B-0EC3DFA48546}">
      <dsp:nvSpPr>
        <dsp:cNvPr id="0" name=""/>
        <dsp:cNvSpPr/>
      </dsp:nvSpPr>
      <dsp:spPr>
        <a:xfrm>
          <a:off x="1996" y="2067717"/>
          <a:ext cx="2138719" cy="1283231"/>
        </a:xfrm>
        <a:prstGeom prst="rect">
          <a:avLst/>
        </a:prstGeom>
        <a:gradFill rotWithShape="0">
          <a:gsLst>
            <a:gs pos="0">
              <a:schemeClr val="accent5">
                <a:hueOff val="-1323423"/>
                <a:satOff val="-7108"/>
                <a:lumOff val="2431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1323423"/>
                <a:satOff val="-7108"/>
                <a:lumOff val="2431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799" tIns="110005" rIns="104799" bIns="11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kern="1200"/>
            <a:t>F B 7. 5 Analizira utjecaj tlaka </a:t>
          </a:r>
          <a:endParaRPr lang="en-US" sz="1500" kern="1200"/>
        </a:p>
      </dsp:txBody>
      <dsp:txXfrm>
        <a:off x="1996" y="2067717"/>
        <a:ext cx="2138719" cy="1283231"/>
      </dsp:txXfrm>
    </dsp:sp>
    <dsp:sp modelId="{BAE0A0E0-758F-438A-97BD-18B36840BE0C}">
      <dsp:nvSpPr>
        <dsp:cNvPr id="0" name=""/>
        <dsp:cNvSpPr/>
      </dsp:nvSpPr>
      <dsp:spPr>
        <a:xfrm>
          <a:off x="4769540" y="2663613"/>
          <a:ext cx="4613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1305" y="45720"/>
              </a:lnTo>
            </a:path>
          </a:pathLst>
        </a:custGeom>
        <a:noFill/>
        <a:ln w="9525" cap="flat" cmpd="sng" algn="ctr">
          <a:solidFill>
            <a:schemeClr val="accent5">
              <a:hueOff val="-1838087"/>
              <a:satOff val="-9872"/>
              <a:lumOff val="337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987895" y="2706873"/>
        <a:ext cx="24595" cy="4919"/>
      </dsp:txXfrm>
    </dsp:sp>
    <dsp:sp modelId="{7CE59754-AE57-43FA-8E48-4AB8D960279C}">
      <dsp:nvSpPr>
        <dsp:cNvPr id="0" name=""/>
        <dsp:cNvSpPr/>
      </dsp:nvSpPr>
      <dsp:spPr>
        <a:xfrm>
          <a:off x="2632621" y="2067717"/>
          <a:ext cx="2138719" cy="1283231"/>
        </a:xfrm>
        <a:prstGeom prst="rect">
          <a:avLst/>
        </a:prstGeom>
        <a:gradFill rotWithShape="0">
          <a:gsLst>
            <a:gs pos="0">
              <a:schemeClr val="accent5">
                <a:hueOff val="-1654278"/>
                <a:satOff val="-8885"/>
                <a:lumOff val="3039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1654278"/>
                <a:satOff val="-8885"/>
                <a:lumOff val="3039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799" tIns="110005" rIns="104799" bIns="11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kern="1200"/>
            <a:t>F D 7. 6 Povezuje rad s energijom tijela i analizira pretvorbe energije</a:t>
          </a:r>
          <a:endParaRPr lang="en-US" sz="1500" kern="1200"/>
        </a:p>
      </dsp:txBody>
      <dsp:txXfrm>
        <a:off x="2632621" y="2067717"/>
        <a:ext cx="2138719" cy="1283231"/>
      </dsp:txXfrm>
    </dsp:sp>
    <dsp:sp modelId="{CE106492-F8F5-47AF-B418-B7E107AD0A0F}">
      <dsp:nvSpPr>
        <dsp:cNvPr id="0" name=""/>
        <dsp:cNvSpPr/>
      </dsp:nvSpPr>
      <dsp:spPr>
        <a:xfrm>
          <a:off x="7400165" y="2663613"/>
          <a:ext cx="4613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1305" y="45720"/>
              </a:lnTo>
            </a:path>
          </a:pathLst>
        </a:custGeom>
        <a:noFill/>
        <a:ln w="9525" cap="flat" cmpd="sng" algn="ctr">
          <a:solidFill>
            <a:schemeClr val="accent5">
              <a:hueOff val="-2205704"/>
              <a:satOff val="-11847"/>
              <a:lumOff val="405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7618520" y="2706873"/>
        <a:ext cx="24595" cy="4919"/>
      </dsp:txXfrm>
    </dsp:sp>
    <dsp:sp modelId="{04A09C2B-A930-4F37-BEA1-AF56543A5FCE}">
      <dsp:nvSpPr>
        <dsp:cNvPr id="0" name=""/>
        <dsp:cNvSpPr/>
      </dsp:nvSpPr>
      <dsp:spPr>
        <a:xfrm>
          <a:off x="5263246" y="2067717"/>
          <a:ext cx="2138719" cy="1283231"/>
        </a:xfrm>
        <a:prstGeom prst="rect">
          <a:avLst/>
        </a:prstGeom>
        <a:gradFill rotWithShape="0">
          <a:gsLst>
            <a:gs pos="0">
              <a:schemeClr val="accent5">
                <a:hueOff val="-1985134"/>
                <a:satOff val="-10662"/>
                <a:lumOff val="3647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1985134"/>
                <a:satOff val="-10662"/>
                <a:lumOff val="3647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799" tIns="110005" rIns="104799" bIns="11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kern="1200"/>
            <a:t>F A 7. 7  Objašnjava agregacijska stanja i svojstva tvari na temelju njihove čestične građe.</a:t>
          </a:r>
          <a:endParaRPr lang="en-US" sz="1500" kern="1200"/>
        </a:p>
      </dsp:txBody>
      <dsp:txXfrm>
        <a:off x="5263246" y="2067717"/>
        <a:ext cx="2138719" cy="1283231"/>
      </dsp:txXfrm>
    </dsp:sp>
    <dsp:sp modelId="{69E79AC8-DB34-4D63-BB6A-282380030286}">
      <dsp:nvSpPr>
        <dsp:cNvPr id="0" name=""/>
        <dsp:cNvSpPr/>
      </dsp:nvSpPr>
      <dsp:spPr>
        <a:xfrm>
          <a:off x="1071356" y="3349149"/>
          <a:ext cx="7891874" cy="461305"/>
        </a:xfrm>
        <a:custGeom>
          <a:avLst/>
          <a:gdLst/>
          <a:ahLst/>
          <a:cxnLst/>
          <a:rect l="0" t="0" r="0" b="0"/>
          <a:pathLst>
            <a:path>
              <a:moveTo>
                <a:pt x="7891874" y="0"/>
              </a:moveTo>
              <a:lnTo>
                <a:pt x="7891874" y="247752"/>
              </a:lnTo>
              <a:lnTo>
                <a:pt x="0" y="247752"/>
              </a:lnTo>
              <a:lnTo>
                <a:pt x="0" y="461305"/>
              </a:lnTo>
            </a:path>
          </a:pathLst>
        </a:custGeom>
        <a:noFill/>
        <a:ln w="9525" cap="flat" cmpd="sng" algn="ctr">
          <a:solidFill>
            <a:schemeClr val="accent5">
              <a:hueOff val="-2573322"/>
              <a:satOff val="-13821"/>
              <a:lumOff val="472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819613" y="3577342"/>
        <a:ext cx="395359" cy="4919"/>
      </dsp:txXfrm>
    </dsp:sp>
    <dsp:sp modelId="{C57CC893-E5B3-44C1-9CCA-3159EA0F6CC9}">
      <dsp:nvSpPr>
        <dsp:cNvPr id="0" name=""/>
        <dsp:cNvSpPr/>
      </dsp:nvSpPr>
      <dsp:spPr>
        <a:xfrm>
          <a:off x="7893871" y="2067717"/>
          <a:ext cx="2138719" cy="1283231"/>
        </a:xfrm>
        <a:prstGeom prst="rect">
          <a:avLst/>
        </a:prstGeom>
        <a:gradFill rotWithShape="0">
          <a:gsLst>
            <a:gs pos="0">
              <a:schemeClr val="accent5">
                <a:hueOff val="-2315990"/>
                <a:satOff val="-12439"/>
                <a:lumOff val="4255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2315990"/>
                <a:satOff val="-12439"/>
                <a:lumOff val="4255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799" tIns="110005" rIns="104799" bIns="11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kern="1200"/>
            <a:t>F A 7. 8  Povezuje promjenu volumena tijela i tlaka plina s građom tvari i promjenom temperature.</a:t>
          </a:r>
          <a:endParaRPr lang="en-US" sz="1500" kern="1200"/>
        </a:p>
      </dsp:txBody>
      <dsp:txXfrm>
        <a:off x="7893871" y="2067717"/>
        <a:ext cx="2138719" cy="1283231"/>
      </dsp:txXfrm>
    </dsp:sp>
    <dsp:sp modelId="{4AF91B7E-68BB-4F30-AFE7-7E44B3AEFE5E}">
      <dsp:nvSpPr>
        <dsp:cNvPr id="0" name=""/>
        <dsp:cNvSpPr/>
      </dsp:nvSpPr>
      <dsp:spPr>
        <a:xfrm>
          <a:off x="2138915" y="4438750"/>
          <a:ext cx="4613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1305" y="45720"/>
              </a:lnTo>
            </a:path>
          </a:pathLst>
        </a:custGeom>
        <a:noFill/>
        <a:ln w="9525" cap="flat" cmpd="sng" algn="ctr">
          <a:solidFill>
            <a:schemeClr val="accent5">
              <a:hueOff val="-2940939"/>
              <a:satOff val="-15796"/>
              <a:lumOff val="540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357271" y="4482011"/>
        <a:ext cx="24595" cy="4919"/>
      </dsp:txXfrm>
    </dsp:sp>
    <dsp:sp modelId="{AB6AE538-51FF-4340-BA53-A40DBBC12AE6}">
      <dsp:nvSpPr>
        <dsp:cNvPr id="0" name=""/>
        <dsp:cNvSpPr/>
      </dsp:nvSpPr>
      <dsp:spPr>
        <a:xfrm>
          <a:off x="1996" y="3842854"/>
          <a:ext cx="2138719" cy="1283231"/>
        </a:xfrm>
        <a:prstGeom prst="rect">
          <a:avLst/>
        </a:prstGeom>
        <a:gradFill rotWithShape="0">
          <a:gsLst>
            <a:gs pos="0">
              <a:schemeClr val="accent5">
                <a:hueOff val="-2646845"/>
                <a:satOff val="-14216"/>
                <a:lumOff val="4862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2646845"/>
                <a:satOff val="-14216"/>
                <a:lumOff val="4862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799" tIns="110005" rIns="104799" bIns="11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kern="1200"/>
            <a:t>F D 7. 9 Povezuje promjenu unutarnje energije i toplinu. </a:t>
          </a:r>
          <a:endParaRPr lang="en-US" sz="1500" kern="1200"/>
        </a:p>
      </dsp:txBody>
      <dsp:txXfrm>
        <a:off x="1996" y="3842854"/>
        <a:ext cx="2138719" cy="1283231"/>
      </dsp:txXfrm>
    </dsp:sp>
    <dsp:sp modelId="{A32F8195-D70E-433D-ABD8-57FA84E830D5}">
      <dsp:nvSpPr>
        <dsp:cNvPr id="0" name=""/>
        <dsp:cNvSpPr/>
      </dsp:nvSpPr>
      <dsp:spPr>
        <a:xfrm>
          <a:off x="4769540" y="4438750"/>
          <a:ext cx="4613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1305" y="45720"/>
              </a:lnTo>
            </a:path>
          </a:pathLst>
        </a:custGeom>
        <a:noFill/>
        <a:ln w="9525" cap="flat" cmpd="sng" algn="ctr">
          <a:solidFill>
            <a:schemeClr val="accent5">
              <a:hueOff val="-3308557"/>
              <a:satOff val="-17770"/>
              <a:lumOff val="607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4987895" y="4482011"/>
        <a:ext cx="24595" cy="4919"/>
      </dsp:txXfrm>
    </dsp:sp>
    <dsp:sp modelId="{58EDD22F-AA23-45EB-8B8C-96A6438487F0}">
      <dsp:nvSpPr>
        <dsp:cNvPr id="0" name=""/>
        <dsp:cNvSpPr/>
      </dsp:nvSpPr>
      <dsp:spPr>
        <a:xfrm>
          <a:off x="2632621" y="3842854"/>
          <a:ext cx="2138719" cy="1283231"/>
        </a:xfrm>
        <a:prstGeom prst="rect">
          <a:avLst/>
        </a:prstGeom>
        <a:gradFill rotWithShape="0">
          <a:gsLst>
            <a:gs pos="0">
              <a:schemeClr val="accent5">
                <a:hueOff val="-2977701"/>
                <a:satOff val="-15993"/>
                <a:lumOff val="547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2977701"/>
                <a:satOff val="-15993"/>
                <a:lumOff val="547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799" tIns="110005" rIns="104799" bIns="11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kern="1200"/>
            <a:t>F ABCD 7.10 Istražuje fizičke pojave</a:t>
          </a:r>
          <a:endParaRPr lang="en-US" sz="1500" kern="1200"/>
        </a:p>
      </dsp:txBody>
      <dsp:txXfrm>
        <a:off x="2632621" y="3842854"/>
        <a:ext cx="2138719" cy="1283231"/>
      </dsp:txXfrm>
    </dsp:sp>
    <dsp:sp modelId="{A741E83F-2138-4763-9E21-44E9AB68B110}">
      <dsp:nvSpPr>
        <dsp:cNvPr id="0" name=""/>
        <dsp:cNvSpPr/>
      </dsp:nvSpPr>
      <dsp:spPr>
        <a:xfrm>
          <a:off x="5263246" y="3842854"/>
          <a:ext cx="2138719" cy="1283231"/>
        </a:xfrm>
        <a:prstGeom prst="rect">
          <a:avLst/>
        </a:prstGeom>
        <a:gradFill rotWithShape="0">
          <a:gsLst>
            <a:gs pos="0">
              <a:schemeClr val="accent5">
                <a:hueOff val="-3308557"/>
                <a:satOff val="-17770"/>
                <a:lumOff val="6078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5">
                <a:hueOff val="-3308557"/>
                <a:satOff val="-17770"/>
                <a:lumOff val="6078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4799" tIns="110005" rIns="104799" bIns="11000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500" kern="1200" dirty="0"/>
            <a:t>F ABCD 7.11 Rješava fizičke probleme</a:t>
          </a:r>
          <a:endParaRPr lang="en-US" sz="1500" kern="1200" dirty="0"/>
        </a:p>
      </dsp:txBody>
      <dsp:txXfrm>
        <a:off x="5263246" y="3842854"/>
        <a:ext cx="2138719" cy="12832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ED291B17-9318-49DB-B28B-6E5994AE9581}" type="datetime1">
              <a:rPr lang="en-US" smtClean="0"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70157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8213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01252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8161913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19548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91707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93712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913105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38358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27079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05937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15868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95567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30801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98749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40400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56992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9/8/2019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822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7" name="Group 77">
            <a:extLst>
              <a:ext uri="{FF2B5EF4-FFF2-40B4-BE49-F238E27FC236}">
                <a16:creationId xmlns:a16="http://schemas.microsoft.com/office/drawing/2014/main" id="{096A8A5D-137F-4A8A-9811-F7A867F02E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1"/>
            <a:ext cx="12192003" cy="6858001"/>
            <a:chOff x="0" y="-1"/>
            <a:chExt cx="12192003" cy="6858001"/>
          </a:xfrm>
        </p:grpSpPr>
        <p:sp useBgFill="1">
          <p:nvSpPr>
            <p:cNvPr id="149" name="Rectangle 78">
              <a:extLst>
                <a:ext uri="{FF2B5EF4-FFF2-40B4-BE49-F238E27FC236}">
                  <a16:creationId xmlns:a16="http://schemas.microsoft.com/office/drawing/2014/main" id="{6EA64E00-438F-4B4F-9366-7A7230A9A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" y="-1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0" name="Picture 2">
              <a:extLst>
                <a:ext uri="{FF2B5EF4-FFF2-40B4-BE49-F238E27FC236}">
                  <a16:creationId xmlns:a16="http://schemas.microsoft.com/office/drawing/2014/main" id="{59E6386A-8042-4EC7-A981-EFAC2ACB89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 noChangeArrowheads="1"/>
            </p:cNvPic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PicPr>
          <p:blipFill>
            <a:blip r:embed="rId3">
              <a:alphaModFix amt="30000"/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12192003" cy="6858001"/>
            </a:xfrm>
            <a:prstGeom prst="rect">
              <a:avLst/>
            </a:prstGeom>
            <a:noFill/>
            <a:extLst>
              <a:ext uri="{909E8E84-426E-40dd-AFC4-6F175D3DCCD1}">
                <a14:hiddenFill xmlns:p14="http://schemas.microsoft.com/office/powerpoint/2010/main" xmlns:a14="http://schemas.microsoft.com/office/drawing/2010/main" xmlns:a16="http://schemas.microsoft.com/office/drawing/2014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2ADED54D-68D6-41B7-859D-6C9E7F5BD1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14894" y="1122363"/>
            <a:ext cx="3156229" cy="2387600"/>
          </a:xfrm>
        </p:spPr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7C89440-0AF2-4CB7-B6BE-40D0671A0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6319" y="3602038"/>
            <a:ext cx="3184804" cy="1655762"/>
          </a:xfrm>
        </p:spPr>
        <p:txBody>
          <a:bodyPr>
            <a:normAutofit/>
          </a:bodyPr>
          <a:lstStyle/>
          <a:p>
            <a:r>
              <a:rPr lang="hr-HR" dirty="0"/>
              <a:t>  </a:t>
            </a:r>
            <a:endParaRPr lang="hr-HR"/>
          </a:p>
        </p:txBody>
      </p:sp>
      <p:pic>
        <p:nvPicPr>
          <p:cNvPr id="6" name="Slika 5" descr="Slika na kojoj se prikazuje tekst, školska ploča&#10;&#10;Opis je automatski generiran">
            <a:extLst>
              <a:ext uri="{FF2B5EF4-FFF2-40B4-BE49-F238E27FC236}">
                <a16:creationId xmlns:a16="http://schemas.microsoft.com/office/drawing/2014/main" id="{90E3685C-7DD7-4AB7-B322-0FE596C258B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85" r="10185"/>
          <a:stretch/>
        </p:blipFill>
        <p:spPr>
          <a:xfrm>
            <a:off x="-5597" y="10"/>
            <a:ext cx="12197597" cy="6857990"/>
          </a:xfrm>
          <a:prstGeom prst="rect">
            <a:avLst/>
          </a:prstGeom>
        </p:spPr>
      </p:pic>
      <p:grpSp>
        <p:nvGrpSpPr>
          <p:cNvPr id="150" name="Group 81">
            <a:extLst>
              <a:ext uri="{FF2B5EF4-FFF2-40B4-BE49-F238E27FC236}">
                <a16:creationId xmlns:a16="http://schemas.microsoft.com/office/drawing/2014/main" id="{0FA686C7-6B08-416F-AEF3-C20407936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solidFill>
            <a:schemeClr val="tx1">
              <a:alpha val="70000"/>
            </a:schemeClr>
          </a:solidFill>
          <a:effectLst/>
        </p:grpSpPr>
        <p:sp>
          <p:nvSpPr>
            <p:cNvPr id="151" name="Rectangle 5">
              <a:extLst>
                <a:ext uri="{FF2B5EF4-FFF2-40B4-BE49-F238E27FC236}">
                  <a16:creationId xmlns:a16="http://schemas.microsoft.com/office/drawing/2014/main" id="{2BBDDDB2-3938-4066-91BA-4907AF8826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84" name="Freeform 6">
              <a:extLst>
                <a:ext uri="{FF2B5EF4-FFF2-40B4-BE49-F238E27FC236}">
                  <a16:creationId xmlns:a16="http://schemas.microsoft.com/office/drawing/2014/main" id="{D2125FCC-F305-4C4C-9CB1-14B83ADD73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7">
              <a:extLst>
                <a:ext uri="{FF2B5EF4-FFF2-40B4-BE49-F238E27FC236}">
                  <a16:creationId xmlns:a16="http://schemas.microsoft.com/office/drawing/2014/main" id="{96643530-0EE0-4AC8-8241-ED8E26ED83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Rectangle 8">
              <a:extLst>
                <a:ext uri="{FF2B5EF4-FFF2-40B4-BE49-F238E27FC236}">
                  <a16:creationId xmlns:a16="http://schemas.microsoft.com/office/drawing/2014/main" id="{A784F0C8-95D3-4D7D-8FA9-326D3DEA26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87" name="Freeform 9">
              <a:extLst>
                <a:ext uri="{FF2B5EF4-FFF2-40B4-BE49-F238E27FC236}">
                  <a16:creationId xmlns:a16="http://schemas.microsoft.com/office/drawing/2014/main" id="{4D49008E-3A2F-4C2C-85EB-1D228F38E6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10">
              <a:extLst>
                <a:ext uri="{FF2B5EF4-FFF2-40B4-BE49-F238E27FC236}">
                  <a16:creationId xmlns:a16="http://schemas.microsoft.com/office/drawing/2014/main" id="{B09CB0F8-91EE-4A04-91CD-9B9D390ED6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11">
              <a:extLst>
                <a:ext uri="{FF2B5EF4-FFF2-40B4-BE49-F238E27FC236}">
                  <a16:creationId xmlns:a16="http://schemas.microsoft.com/office/drawing/2014/main" id="{954CB039-9A52-4C07-BDB1-747876D868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12">
              <a:extLst>
                <a:ext uri="{FF2B5EF4-FFF2-40B4-BE49-F238E27FC236}">
                  <a16:creationId xmlns:a16="http://schemas.microsoft.com/office/drawing/2014/main" id="{AD9FE313-C425-42A8-92A9-82E74C4096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13">
              <a:extLst>
                <a:ext uri="{FF2B5EF4-FFF2-40B4-BE49-F238E27FC236}">
                  <a16:creationId xmlns:a16="http://schemas.microsoft.com/office/drawing/2014/main" id="{CD506FC5-3A23-48B7-9771-7B77E6DA0F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14">
              <a:extLst>
                <a:ext uri="{FF2B5EF4-FFF2-40B4-BE49-F238E27FC236}">
                  <a16:creationId xmlns:a16="http://schemas.microsoft.com/office/drawing/2014/main" id="{6FF54CDF-21B0-46AE-B402-234E62F9D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15">
              <a:extLst>
                <a:ext uri="{FF2B5EF4-FFF2-40B4-BE49-F238E27FC236}">
                  <a16:creationId xmlns:a16="http://schemas.microsoft.com/office/drawing/2014/main" id="{EE88784D-C24D-4FBD-AF34-85BA74966F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16">
              <a:extLst>
                <a:ext uri="{FF2B5EF4-FFF2-40B4-BE49-F238E27FC236}">
                  <a16:creationId xmlns:a16="http://schemas.microsoft.com/office/drawing/2014/main" id="{F524C128-9723-4A4D-BFB5-7EBD5B24F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Freeform 17">
              <a:extLst>
                <a:ext uri="{FF2B5EF4-FFF2-40B4-BE49-F238E27FC236}">
                  <a16:creationId xmlns:a16="http://schemas.microsoft.com/office/drawing/2014/main" id="{9C742EF7-4F82-4B4A-9693-4F794B6A50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6" name="Freeform 18">
              <a:extLst>
                <a:ext uri="{FF2B5EF4-FFF2-40B4-BE49-F238E27FC236}">
                  <a16:creationId xmlns:a16="http://schemas.microsoft.com/office/drawing/2014/main" id="{0265747A-2114-4F0F-81B6-618FD38958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19">
              <a:extLst>
                <a:ext uri="{FF2B5EF4-FFF2-40B4-BE49-F238E27FC236}">
                  <a16:creationId xmlns:a16="http://schemas.microsoft.com/office/drawing/2014/main" id="{99E488E3-470E-4FC6-A3B0-141DF162D8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20">
              <a:extLst>
                <a:ext uri="{FF2B5EF4-FFF2-40B4-BE49-F238E27FC236}">
                  <a16:creationId xmlns:a16="http://schemas.microsoft.com/office/drawing/2014/main" id="{612B7DC5-03F3-4B7B-9520-D66144F168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21">
              <a:extLst>
                <a:ext uri="{FF2B5EF4-FFF2-40B4-BE49-F238E27FC236}">
                  <a16:creationId xmlns:a16="http://schemas.microsoft.com/office/drawing/2014/main" id="{B2355AA2-DB69-485A-B600-E3DF02F2D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22">
              <a:extLst>
                <a:ext uri="{FF2B5EF4-FFF2-40B4-BE49-F238E27FC236}">
                  <a16:creationId xmlns:a16="http://schemas.microsoft.com/office/drawing/2014/main" id="{4DC3AC80-2B15-428E-8B1E-53312C6663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23">
              <a:extLst>
                <a:ext uri="{FF2B5EF4-FFF2-40B4-BE49-F238E27FC236}">
                  <a16:creationId xmlns:a16="http://schemas.microsoft.com/office/drawing/2014/main" id="{C48F81D6-640C-4483-9773-8C7BFF461DC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24">
              <a:extLst>
                <a:ext uri="{FF2B5EF4-FFF2-40B4-BE49-F238E27FC236}">
                  <a16:creationId xmlns:a16="http://schemas.microsoft.com/office/drawing/2014/main" id="{C7AA2EE3-7411-4DCB-B79E-0C5C95D7C7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25">
              <a:extLst>
                <a:ext uri="{FF2B5EF4-FFF2-40B4-BE49-F238E27FC236}">
                  <a16:creationId xmlns:a16="http://schemas.microsoft.com/office/drawing/2014/main" id="{8B84BFA3-B122-4CA5-8C28-79134C9752E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26">
              <a:extLst>
                <a:ext uri="{FF2B5EF4-FFF2-40B4-BE49-F238E27FC236}">
                  <a16:creationId xmlns:a16="http://schemas.microsoft.com/office/drawing/2014/main" id="{A7C22B06-B32B-46EB-9428-B7CA7DA1F8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27">
              <a:extLst>
                <a:ext uri="{FF2B5EF4-FFF2-40B4-BE49-F238E27FC236}">
                  <a16:creationId xmlns:a16="http://schemas.microsoft.com/office/drawing/2014/main" id="{1AE1D740-5AF4-4B8F-B533-C8CD4E56EC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28">
              <a:extLst>
                <a:ext uri="{FF2B5EF4-FFF2-40B4-BE49-F238E27FC236}">
                  <a16:creationId xmlns:a16="http://schemas.microsoft.com/office/drawing/2014/main" id="{555B0792-99B8-4014-AC84-7B39D21294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Freeform 29">
              <a:extLst>
                <a:ext uri="{FF2B5EF4-FFF2-40B4-BE49-F238E27FC236}">
                  <a16:creationId xmlns:a16="http://schemas.microsoft.com/office/drawing/2014/main" id="{395B90B6-A4DE-4EEF-B53E-395E8D4AF3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8" name="Freeform 30">
              <a:extLst>
                <a:ext uri="{FF2B5EF4-FFF2-40B4-BE49-F238E27FC236}">
                  <a16:creationId xmlns:a16="http://schemas.microsoft.com/office/drawing/2014/main" id="{A0117576-A27F-4175-BD9D-EE15C96D98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31">
              <a:extLst>
                <a:ext uri="{FF2B5EF4-FFF2-40B4-BE49-F238E27FC236}">
                  <a16:creationId xmlns:a16="http://schemas.microsoft.com/office/drawing/2014/main" id="{93C8332E-93D3-4919-A977-06EC765564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32">
              <a:extLst>
                <a:ext uri="{FF2B5EF4-FFF2-40B4-BE49-F238E27FC236}">
                  <a16:creationId xmlns:a16="http://schemas.microsoft.com/office/drawing/2014/main" id="{B086AC0E-8130-47AC-A510-5285FAE659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Rectangle 33">
              <a:extLst>
                <a:ext uri="{FF2B5EF4-FFF2-40B4-BE49-F238E27FC236}">
                  <a16:creationId xmlns:a16="http://schemas.microsoft.com/office/drawing/2014/main" id="{DF1BC1DF-8089-49D8-9535-EAB0D7C9A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12" name="Freeform 34">
              <a:extLst>
                <a:ext uri="{FF2B5EF4-FFF2-40B4-BE49-F238E27FC236}">
                  <a16:creationId xmlns:a16="http://schemas.microsoft.com/office/drawing/2014/main" id="{97388BAE-DCB9-4B88-9CDE-6FA3304D3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35">
              <a:extLst>
                <a:ext uri="{FF2B5EF4-FFF2-40B4-BE49-F238E27FC236}">
                  <a16:creationId xmlns:a16="http://schemas.microsoft.com/office/drawing/2014/main" id="{7E059A96-E5FE-4EE1-9C6D-3AB208BF67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36">
              <a:extLst>
                <a:ext uri="{FF2B5EF4-FFF2-40B4-BE49-F238E27FC236}">
                  <a16:creationId xmlns:a16="http://schemas.microsoft.com/office/drawing/2014/main" id="{CD6A3DCE-FBEE-41E7-A0EC-CA23A1DF3C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37">
              <a:extLst>
                <a:ext uri="{FF2B5EF4-FFF2-40B4-BE49-F238E27FC236}">
                  <a16:creationId xmlns:a16="http://schemas.microsoft.com/office/drawing/2014/main" id="{52966C83-B07E-463F-B982-F3E074D9D1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38">
              <a:extLst>
                <a:ext uri="{FF2B5EF4-FFF2-40B4-BE49-F238E27FC236}">
                  <a16:creationId xmlns:a16="http://schemas.microsoft.com/office/drawing/2014/main" id="{0F475B53-6578-4C68-AC7C-3BE28EA6AD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39">
              <a:extLst>
                <a:ext uri="{FF2B5EF4-FFF2-40B4-BE49-F238E27FC236}">
                  <a16:creationId xmlns:a16="http://schemas.microsoft.com/office/drawing/2014/main" id="{8475C02B-D024-4E20-9EF3-2A7E96740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40">
              <a:extLst>
                <a:ext uri="{FF2B5EF4-FFF2-40B4-BE49-F238E27FC236}">
                  <a16:creationId xmlns:a16="http://schemas.microsoft.com/office/drawing/2014/main" id="{1F5EF5DC-7372-4549-B0A6-800F194068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41">
              <a:extLst>
                <a:ext uri="{FF2B5EF4-FFF2-40B4-BE49-F238E27FC236}">
                  <a16:creationId xmlns:a16="http://schemas.microsoft.com/office/drawing/2014/main" id="{8B908D96-CCB2-426B-862C-2BDB2AF717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42">
              <a:extLst>
                <a:ext uri="{FF2B5EF4-FFF2-40B4-BE49-F238E27FC236}">
                  <a16:creationId xmlns:a16="http://schemas.microsoft.com/office/drawing/2014/main" id="{26752E6D-E46B-4DA2-B280-5C696EF4F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1" name="Freeform 43">
              <a:extLst>
                <a:ext uri="{FF2B5EF4-FFF2-40B4-BE49-F238E27FC236}">
                  <a16:creationId xmlns:a16="http://schemas.microsoft.com/office/drawing/2014/main" id="{011E7A27-73CF-4E1E-8AE2-B88B96F3B3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2" name="Freeform 44">
              <a:extLst>
                <a:ext uri="{FF2B5EF4-FFF2-40B4-BE49-F238E27FC236}">
                  <a16:creationId xmlns:a16="http://schemas.microsoft.com/office/drawing/2014/main" id="{1DBE1EE2-4667-4A45-80F7-217D3B6FA7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3" name="Rectangle 45">
              <a:extLst>
                <a:ext uri="{FF2B5EF4-FFF2-40B4-BE49-F238E27FC236}">
                  <a16:creationId xmlns:a16="http://schemas.microsoft.com/office/drawing/2014/main" id="{A48239BC-3712-4110-AE92-4AC892603D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24" name="Freeform 46">
              <a:extLst>
                <a:ext uri="{FF2B5EF4-FFF2-40B4-BE49-F238E27FC236}">
                  <a16:creationId xmlns:a16="http://schemas.microsoft.com/office/drawing/2014/main" id="{14B6D739-1C93-4350-BC14-ED88C6341B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5" name="Freeform 47">
              <a:extLst>
                <a:ext uri="{FF2B5EF4-FFF2-40B4-BE49-F238E27FC236}">
                  <a16:creationId xmlns:a16="http://schemas.microsoft.com/office/drawing/2014/main" id="{2F73DF89-CB95-4798-90CA-B7A1DF2D36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6" name="Freeform 48">
              <a:extLst>
                <a:ext uri="{FF2B5EF4-FFF2-40B4-BE49-F238E27FC236}">
                  <a16:creationId xmlns:a16="http://schemas.microsoft.com/office/drawing/2014/main" id="{1DA7D977-8D60-47B5-8071-30A6FA0C90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7" name="Freeform 49">
              <a:extLst>
                <a:ext uri="{FF2B5EF4-FFF2-40B4-BE49-F238E27FC236}">
                  <a16:creationId xmlns:a16="http://schemas.microsoft.com/office/drawing/2014/main" id="{4A241594-4FC5-4570-94B2-724F248A6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8" name="Freeform 50">
              <a:extLst>
                <a:ext uri="{FF2B5EF4-FFF2-40B4-BE49-F238E27FC236}">
                  <a16:creationId xmlns:a16="http://schemas.microsoft.com/office/drawing/2014/main" id="{9D31F634-1A34-473E-A0FA-D06EB57D9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9" name="Freeform 51">
              <a:extLst>
                <a:ext uri="{FF2B5EF4-FFF2-40B4-BE49-F238E27FC236}">
                  <a16:creationId xmlns:a16="http://schemas.microsoft.com/office/drawing/2014/main" id="{CE20C679-7385-48FF-BBE5-5BA7C0E70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0" name="Freeform 52">
              <a:extLst>
                <a:ext uri="{FF2B5EF4-FFF2-40B4-BE49-F238E27FC236}">
                  <a16:creationId xmlns:a16="http://schemas.microsoft.com/office/drawing/2014/main" id="{ADF9CA3B-265F-4927-BA79-0A676AF3F5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1" name="Freeform 53">
              <a:extLst>
                <a:ext uri="{FF2B5EF4-FFF2-40B4-BE49-F238E27FC236}">
                  <a16:creationId xmlns:a16="http://schemas.microsoft.com/office/drawing/2014/main" id="{B138D01D-340C-4DB0-A0E1-D54B9319D5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2" name="Freeform 54">
              <a:extLst>
                <a:ext uri="{FF2B5EF4-FFF2-40B4-BE49-F238E27FC236}">
                  <a16:creationId xmlns:a16="http://schemas.microsoft.com/office/drawing/2014/main" id="{B56918B0-069B-4C98-995E-4D6B0B1765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3" name="Freeform 55">
              <a:extLst>
                <a:ext uri="{FF2B5EF4-FFF2-40B4-BE49-F238E27FC236}">
                  <a16:creationId xmlns:a16="http://schemas.microsoft.com/office/drawing/2014/main" id="{2BD45940-09B7-4CD3-90E7-0EA2CF6A03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4" name="Freeform 56">
              <a:extLst>
                <a:ext uri="{FF2B5EF4-FFF2-40B4-BE49-F238E27FC236}">
                  <a16:creationId xmlns:a16="http://schemas.microsoft.com/office/drawing/2014/main" id="{347A8664-7179-419E-A26E-8250762910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5" name="Freeform 57">
              <a:extLst>
                <a:ext uri="{FF2B5EF4-FFF2-40B4-BE49-F238E27FC236}">
                  <a16:creationId xmlns:a16="http://schemas.microsoft.com/office/drawing/2014/main" id="{B7350394-4D50-4E2E-8AF2-F4A52E734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6" name="Freeform 58">
              <a:extLst>
                <a:ext uri="{FF2B5EF4-FFF2-40B4-BE49-F238E27FC236}">
                  <a16:creationId xmlns:a16="http://schemas.microsoft.com/office/drawing/2014/main" id="{6B464294-4049-4542-A83E-22B8CC6331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4C78E281-F596-4ECB-979A-89D89452A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gradFill flip="none" rotWithShape="1">
            <a:gsLst>
              <a:gs pos="0">
                <a:schemeClr val="tx2">
                  <a:alpha val="80000"/>
                </a:schemeClr>
              </a:gs>
              <a:gs pos="100000">
                <a:schemeClr val="bg2">
                  <a:lumMod val="60000"/>
                  <a:lumOff val="40000"/>
                  <a:alpha val="60000"/>
                </a:schemeClr>
              </a:gs>
            </a:gsLst>
            <a:lin ang="5400000" scaled="0"/>
            <a:tileRect/>
          </a:gradFill>
        </p:grpSpPr>
        <p:sp>
          <p:nvSpPr>
            <p:cNvPr id="139" name="Freeform 32">
              <a:extLst>
                <a:ext uri="{FF2B5EF4-FFF2-40B4-BE49-F238E27FC236}">
                  <a16:creationId xmlns:a16="http://schemas.microsoft.com/office/drawing/2014/main" id="{C20E68C0-5C9E-4DA6-83AD-0EC3179BB3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0" name="Freeform 33">
              <a:extLst>
                <a:ext uri="{FF2B5EF4-FFF2-40B4-BE49-F238E27FC236}">
                  <a16:creationId xmlns:a16="http://schemas.microsoft.com/office/drawing/2014/main" id="{80C08ED9-C9F6-4168-816A-F5C5F3AF5A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1" name="Freeform 34">
              <a:extLst>
                <a:ext uri="{FF2B5EF4-FFF2-40B4-BE49-F238E27FC236}">
                  <a16:creationId xmlns:a16="http://schemas.microsoft.com/office/drawing/2014/main" id="{0A83E4BF-890D-4E0A-A720-48088D4224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2" name="Freeform 35">
              <a:extLst>
                <a:ext uri="{FF2B5EF4-FFF2-40B4-BE49-F238E27FC236}">
                  <a16:creationId xmlns:a16="http://schemas.microsoft.com/office/drawing/2014/main" id="{996F9B33-C769-451E-9044-EA85C625CA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3" name="Freeform 36">
              <a:extLst>
                <a:ext uri="{FF2B5EF4-FFF2-40B4-BE49-F238E27FC236}">
                  <a16:creationId xmlns:a16="http://schemas.microsoft.com/office/drawing/2014/main" id="{F91D6EA2-C024-4E53-A81E-A50907517B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4" name="Freeform 37">
              <a:extLst>
                <a:ext uri="{FF2B5EF4-FFF2-40B4-BE49-F238E27FC236}">
                  <a16:creationId xmlns:a16="http://schemas.microsoft.com/office/drawing/2014/main" id="{233F8C4E-A946-462B-9703-971ABD45DC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5" name="Freeform 38">
              <a:extLst>
                <a:ext uri="{FF2B5EF4-FFF2-40B4-BE49-F238E27FC236}">
                  <a16:creationId xmlns:a16="http://schemas.microsoft.com/office/drawing/2014/main" id="{06059614-A557-45C6-B625-488D41C394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6" name="Freeform 39">
              <a:extLst>
                <a:ext uri="{FF2B5EF4-FFF2-40B4-BE49-F238E27FC236}">
                  <a16:creationId xmlns:a16="http://schemas.microsoft.com/office/drawing/2014/main" id="{26BCD22B-880F-40F8-88AC-CD92853487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7" name="Freeform 40">
              <a:extLst>
                <a:ext uri="{FF2B5EF4-FFF2-40B4-BE49-F238E27FC236}">
                  <a16:creationId xmlns:a16="http://schemas.microsoft.com/office/drawing/2014/main" id="{52324B00-0190-4453-9F81-F0E913800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8" name="Rectangle 41">
              <a:extLst>
                <a:ext uri="{FF2B5EF4-FFF2-40B4-BE49-F238E27FC236}">
                  <a16:creationId xmlns:a16="http://schemas.microsoft.com/office/drawing/2014/main" id="{33BE57C0-F93F-4C88-B489-0BFA90D01B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p14="http://schemas.microsoft.com/office/powerpoint/2010/main" xmlns:a14="http://schemas.microsoft.com/office/drawing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3666016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68CF77B-32F3-40DF-B32B-A23BB6B23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03882"/>
          </a:xfrm>
        </p:spPr>
        <p:txBody>
          <a:bodyPr>
            <a:normAutofit fontScale="90000"/>
          </a:bodyPr>
          <a:lstStyle/>
          <a:p>
            <a:r>
              <a:rPr lang="hr-H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PRIJEDLOZI</a:t>
            </a:r>
            <a:r>
              <a:rPr lang="hr-H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UČENIČKIH EKSPERIMENTALNIH ISTRAŽIVANJA</a:t>
            </a:r>
            <a:endParaRPr lang="hr-HR" sz="27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C677033-309F-4F9B-B45B-42F170A9C2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880534"/>
            <a:ext cx="11029616" cy="52324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hr-HR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hr-HR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hr-H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Mjeri gustoću tijela.                                        Istražuje       snagu s pomoću elektromotora. </a:t>
            </a:r>
          </a:p>
          <a:p>
            <a:pPr marL="0" lvl="0" indent="0">
              <a:buNone/>
            </a:pPr>
            <a:r>
              <a:rPr lang="hr-H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Mjeri male mase tijela. </a:t>
            </a:r>
          </a:p>
          <a:p>
            <a:pPr marL="0" indent="0">
              <a:buNone/>
            </a:pPr>
            <a:r>
              <a:rPr lang="hr-H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. Istražuje toplinsku vodljivost       Mjeri specifični toplinski kapacitet.        Mjeri površine pravilnih i nepravilnih ploha. </a:t>
            </a:r>
          </a:p>
          <a:p>
            <a:pPr marL="0" indent="0">
              <a:buNone/>
            </a:pPr>
            <a:r>
              <a:rPr lang="hr-H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Mjeri temperaturu smjese.                                               Mjeri male dimenzije (npr. debljinu lista papira). </a:t>
            </a:r>
          </a:p>
          <a:p>
            <a:pPr marL="0" lvl="0" indent="0">
              <a:buNone/>
            </a:pPr>
            <a:r>
              <a:rPr lang="hr-H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Mjeri volumen pluća.                 Istražuje toplinsko strujanje.                                            Istražuje toplinsko širenje </a:t>
            </a:r>
          </a:p>
          <a:p>
            <a:pPr marL="2571400" lvl="8" indent="0">
              <a:buNone/>
            </a:pPr>
            <a:r>
              <a:rPr lang="hr-H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Istražuje elastičnu silu opruge. </a:t>
            </a:r>
          </a:p>
          <a:p>
            <a:pPr marL="0" lvl="0" indent="0">
              <a:buNone/>
            </a:pPr>
            <a:r>
              <a:rPr lang="hr-H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Istražuje trenje              Mjeri faktor trenja.                 Istražuje temperaturu tijela različitih boja</a:t>
            </a:r>
          </a:p>
          <a:p>
            <a:pPr marL="0" lvl="0" indent="0">
              <a:buNone/>
            </a:pPr>
            <a:r>
              <a:rPr lang="hr-H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Istražuje primjene poluge. </a:t>
            </a:r>
          </a:p>
          <a:p>
            <a:pPr marL="0" indent="0">
              <a:buNone/>
            </a:pPr>
            <a:r>
              <a:rPr lang="hr-H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Istražuje težište ploče nepravilnog oblika.                       Istražuje toplinsko širenje zraka. </a:t>
            </a:r>
          </a:p>
          <a:p>
            <a:pPr marL="0" indent="0">
              <a:buNone/>
            </a:pPr>
            <a:r>
              <a:rPr lang="hr-H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Mjeri veličinu molekule. </a:t>
            </a:r>
          </a:p>
          <a:p>
            <a:pPr marL="2571400" lvl="8" indent="0">
              <a:buNone/>
            </a:pPr>
            <a:r>
              <a:rPr lang="hr-H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Istražuje tlak.</a:t>
            </a:r>
          </a:p>
          <a:p>
            <a:pPr marL="2571400" lvl="8" indent="0">
              <a:buNone/>
            </a:pPr>
            <a:r>
              <a:rPr lang="hr-H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Istražuje tlak u vodi. </a:t>
            </a:r>
          </a:p>
          <a:p>
            <a:pPr marL="0" lvl="0" indent="0">
              <a:buNone/>
            </a:pPr>
            <a:r>
              <a:rPr lang="hr-H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Istražuje </a:t>
            </a:r>
            <a:r>
              <a:rPr lang="hr-HR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Brownovo</a:t>
            </a:r>
            <a:r>
              <a:rPr lang="hr-HR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gibanje. </a:t>
            </a:r>
          </a:p>
          <a:p>
            <a:pPr marL="0" lvl="0" indent="0">
              <a:buNone/>
            </a:pPr>
            <a:r>
              <a:rPr lang="hr-HR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</a:t>
            </a:r>
          </a:p>
          <a:p>
            <a:pPr lvl="0"/>
            <a:r>
              <a:rPr lang="hr-HR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hr-HR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917177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88000"/>
                <a:hueMod val="106000"/>
                <a:satMod val="140000"/>
                <a:lumMod val="54000"/>
              </a:schemeClr>
              <a:schemeClr val="bg2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894F25-CF62-44CA-BE8F-20D746110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9999" y="618518"/>
            <a:ext cx="9777411" cy="516015"/>
          </a:xfrm>
        </p:spPr>
        <p:txBody>
          <a:bodyPr>
            <a:normAutofit fontScale="90000"/>
          </a:bodyPr>
          <a:lstStyle/>
          <a:p>
            <a:r>
              <a:rPr lang="hr-HR" dirty="0"/>
              <a:t>ODGOJNO – OBRAZOVNI ISHODI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B0271A65-E727-47C3-BC10-C350E24D81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92679"/>
              </p:ext>
            </p:extLst>
          </p:nvPr>
        </p:nvGraphicFramePr>
        <p:xfrm>
          <a:off x="1141413" y="1134533"/>
          <a:ext cx="1003458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14138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75F4259-455A-440D-BBDE-08EC8FBC20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/>
          <a:lstStyle/>
          <a:p>
            <a:r>
              <a:rPr lang="hr-HR" dirty="0"/>
              <a:t>Tri pristupa vrednovanju 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88330D5-0C4E-4084-A391-AF1A1FD4A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grpSp>
        <p:nvGrpSpPr>
          <p:cNvPr id="16" name="Grupa 15">
            <a:extLst>
              <a:ext uri="{FF2B5EF4-FFF2-40B4-BE49-F238E27FC236}">
                <a16:creationId xmlns:a16="http://schemas.microsoft.com/office/drawing/2014/main" id="{3B33B64D-ED3D-4517-9B2E-4111DACA22B1}"/>
              </a:ext>
            </a:extLst>
          </p:cNvPr>
          <p:cNvGrpSpPr/>
          <p:nvPr/>
        </p:nvGrpSpPr>
        <p:grpSpPr>
          <a:xfrm>
            <a:off x="2472267" y="3084829"/>
            <a:ext cx="6895253" cy="2232237"/>
            <a:chOff x="308633" y="-1322564"/>
            <a:chExt cx="7982717" cy="442527"/>
          </a:xfrm>
        </p:grpSpPr>
        <p:grpSp>
          <p:nvGrpSpPr>
            <p:cNvPr id="17" name="Grupa 16">
              <a:extLst>
                <a:ext uri="{FF2B5EF4-FFF2-40B4-BE49-F238E27FC236}">
                  <a16:creationId xmlns:a16="http://schemas.microsoft.com/office/drawing/2014/main" id="{B1D9C155-FD73-4F36-A2FC-F0BAD7C64563}"/>
                </a:ext>
              </a:extLst>
            </p:cNvPr>
            <p:cNvGrpSpPr/>
            <p:nvPr/>
          </p:nvGrpSpPr>
          <p:grpSpPr>
            <a:xfrm>
              <a:off x="308633" y="-1317886"/>
              <a:ext cx="2519680" cy="437849"/>
              <a:chOff x="178506" y="-1603975"/>
              <a:chExt cx="1457325" cy="532898"/>
            </a:xfrm>
          </p:grpSpPr>
          <p:sp>
            <p:nvSpPr>
              <p:cNvPr id="24" name="Pravokutnik s kutom zaobljenim s iste strane 3">
                <a:extLst>
                  <a:ext uri="{FF2B5EF4-FFF2-40B4-BE49-F238E27FC236}">
                    <a16:creationId xmlns:a16="http://schemas.microsoft.com/office/drawing/2014/main" id="{BED97AC9-4BF0-4647-AA1E-EB9647931E14}"/>
                  </a:ext>
                </a:extLst>
              </p:cNvPr>
              <p:cNvSpPr/>
              <p:nvPr/>
            </p:nvSpPr>
            <p:spPr>
              <a:xfrm>
                <a:off x="178506" y="-1603975"/>
                <a:ext cx="1457325" cy="532898"/>
              </a:xfrm>
              <a:prstGeom prst="round2SameRect">
                <a:avLst/>
              </a:prstGeom>
              <a:solidFill>
                <a:srgbClr val="85DFFF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hr-HR"/>
              </a:p>
            </p:txBody>
          </p:sp>
          <p:sp>
            <p:nvSpPr>
              <p:cNvPr id="25" name="Tekstni okvir 4">
                <a:extLst>
                  <a:ext uri="{FF2B5EF4-FFF2-40B4-BE49-F238E27FC236}">
                    <a16:creationId xmlns:a16="http://schemas.microsoft.com/office/drawing/2014/main" id="{2CAA43BA-7208-4420-ADB7-2D2989A2AF59}"/>
                  </a:ext>
                </a:extLst>
              </p:cNvPr>
              <p:cNvSpPr txBox="1"/>
              <p:nvPr/>
            </p:nvSpPr>
            <p:spPr>
              <a:xfrm>
                <a:off x="339589" y="-1470190"/>
                <a:ext cx="1114425" cy="267036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hr-HR" sz="1800" b="1">
                    <a:solidFill>
                      <a:srgbClr val="00B0F0"/>
                    </a:solidFill>
                    <a:effectLst/>
                    <a:latin typeface="Calibri" panose="020F0502020204030204" pitchFamily="34" charset="0"/>
                    <a:ea typeface="VladaRHSerif Lt"/>
                    <a:cs typeface="VladaRHSerif Lt"/>
                  </a:rPr>
                  <a:t>Vrednovanje za učenje</a:t>
                </a:r>
                <a:endParaRPr lang="hr-H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8" name="Grupa 17">
              <a:extLst>
                <a:ext uri="{FF2B5EF4-FFF2-40B4-BE49-F238E27FC236}">
                  <a16:creationId xmlns:a16="http://schemas.microsoft.com/office/drawing/2014/main" id="{935AAAD0-733A-4C0A-BB45-29835EC47659}"/>
                </a:ext>
              </a:extLst>
            </p:cNvPr>
            <p:cNvGrpSpPr/>
            <p:nvPr/>
          </p:nvGrpSpPr>
          <p:grpSpPr>
            <a:xfrm>
              <a:off x="3021137" y="-1317884"/>
              <a:ext cx="2520000" cy="434677"/>
              <a:chOff x="50565" y="-1615567"/>
              <a:chExt cx="1457325" cy="529038"/>
            </a:xfrm>
          </p:grpSpPr>
          <p:sp>
            <p:nvSpPr>
              <p:cNvPr id="22" name="Pravokutnik s kutom zaobljenim s iste strane 6">
                <a:extLst>
                  <a:ext uri="{FF2B5EF4-FFF2-40B4-BE49-F238E27FC236}">
                    <a16:creationId xmlns:a16="http://schemas.microsoft.com/office/drawing/2014/main" id="{9ED36625-D255-4818-93A1-91660F56F1D9}"/>
                  </a:ext>
                </a:extLst>
              </p:cNvPr>
              <p:cNvSpPr/>
              <p:nvPr/>
            </p:nvSpPr>
            <p:spPr>
              <a:xfrm>
                <a:off x="50565" y="-1615567"/>
                <a:ext cx="1457325" cy="529038"/>
              </a:xfrm>
              <a:prstGeom prst="round2SameRect">
                <a:avLst/>
              </a:prstGeom>
              <a:solidFill>
                <a:srgbClr val="FFBDB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hr-HR"/>
              </a:p>
            </p:txBody>
          </p:sp>
          <p:sp>
            <p:nvSpPr>
              <p:cNvPr id="23" name="Tekstni okvir 9">
                <a:extLst>
                  <a:ext uri="{FF2B5EF4-FFF2-40B4-BE49-F238E27FC236}">
                    <a16:creationId xmlns:a16="http://schemas.microsoft.com/office/drawing/2014/main" id="{CFB95BA2-8A9D-4952-9F71-584F76227C65}"/>
                  </a:ext>
                </a:extLst>
              </p:cNvPr>
              <p:cNvSpPr txBox="1"/>
              <p:nvPr/>
            </p:nvSpPr>
            <p:spPr>
              <a:xfrm>
                <a:off x="221839" y="-1481784"/>
                <a:ext cx="1114425" cy="260041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hr-HR" sz="1800" b="1">
                    <a:solidFill>
                      <a:srgbClr val="FF0000"/>
                    </a:solidFill>
                    <a:effectLst/>
                    <a:latin typeface="Calibri" panose="020F0502020204030204" pitchFamily="34" charset="0"/>
                    <a:ea typeface="VladaRHSerif Lt"/>
                    <a:cs typeface="VladaRHSerif Lt"/>
                  </a:rPr>
                  <a:t>Vrednovanje kao učenje</a:t>
                </a:r>
                <a:endParaRPr lang="hr-H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9" name="Grupa 18">
              <a:extLst>
                <a:ext uri="{FF2B5EF4-FFF2-40B4-BE49-F238E27FC236}">
                  <a16:creationId xmlns:a16="http://schemas.microsoft.com/office/drawing/2014/main" id="{A69EC87C-C916-4552-9C67-5CD8456B1585}"/>
                </a:ext>
              </a:extLst>
            </p:cNvPr>
            <p:cNvGrpSpPr/>
            <p:nvPr/>
          </p:nvGrpSpPr>
          <p:grpSpPr>
            <a:xfrm>
              <a:off x="5771350" y="-1322564"/>
              <a:ext cx="2520000" cy="439357"/>
              <a:chOff x="-50038" y="-1621263"/>
              <a:chExt cx="1457325" cy="534734"/>
            </a:xfrm>
          </p:grpSpPr>
          <p:sp>
            <p:nvSpPr>
              <p:cNvPr id="20" name="Pravokutnik s kutom zaobljenim s iste strane 11">
                <a:extLst>
                  <a:ext uri="{FF2B5EF4-FFF2-40B4-BE49-F238E27FC236}">
                    <a16:creationId xmlns:a16="http://schemas.microsoft.com/office/drawing/2014/main" id="{7C33C65B-B9F8-4B5D-975E-AD237509FF5C}"/>
                  </a:ext>
                </a:extLst>
              </p:cNvPr>
              <p:cNvSpPr/>
              <p:nvPr/>
            </p:nvSpPr>
            <p:spPr>
              <a:xfrm>
                <a:off x="-50038" y="-1621263"/>
                <a:ext cx="1457325" cy="534734"/>
              </a:xfrm>
              <a:prstGeom prst="round2SameRect">
                <a:avLst/>
              </a:prstGeom>
              <a:solidFill>
                <a:srgbClr val="A3FBA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hr-HR"/>
              </a:p>
            </p:txBody>
          </p:sp>
          <p:sp>
            <p:nvSpPr>
              <p:cNvPr id="21" name="Tekstni okvir 12">
                <a:extLst>
                  <a:ext uri="{FF2B5EF4-FFF2-40B4-BE49-F238E27FC236}">
                    <a16:creationId xmlns:a16="http://schemas.microsoft.com/office/drawing/2014/main" id="{18BF201C-59F7-448F-B546-C99AFC7D63FD}"/>
                  </a:ext>
                </a:extLst>
              </p:cNvPr>
              <p:cNvSpPr txBox="1"/>
              <p:nvPr/>
            </p:nvSpPr>
            <p:spPr>
              <a:xfrm>
                <a:off x="128808" y="-1483258"/>
                <a:ext cx="1114425" cy="268510"/>
              </a:xfrm>
              <a:prstGeom prst="rect">
                <a:avLst/>
              </a:prstGeom>
              <a:solidFill>
                <a:schemeClr val="lt1"/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hr-HR" sz="1800" b="1">
                    <a:solidFill>
                      <a:srgbClr val="30C430"/>
                    </a:solidFill>
                    <a:effectLst/>
                    <a:latin typeface="Calibri" panose="020F0502020204030204" pitchFamily="34" charset="0"/>
                    <a:ea typeface="VladaRHSerif Lt"/>
                    <a:cs typeface="VladaRHSerif Lt"/>
                  </a:rPr>
                  <a:t>Vrednovanje naučenoga</a:t>
                </a:r>
                <a:endParaRPr lang="hr-HR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93293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hueMod val="94000"/>
                <a:satMod val="148000"/>
                <a:lumMod val="150000"/>
              </a:schemeClr>
            </a:gs>
            <a:gs pos="100000">
              <a:schemeClr val="bg2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78A47D-4F17-40FE-AB70-7AF78A9575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400" y="-14287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5BE3A7E-6A3F-401E-A025-BBB8FDB8D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20788" cy="6858001"/>
            <a:chOff x="-14288" y="0"/>
            <a:chExt cx="1220788" cy="6858001"/>
          </a:xfrm>
          <a:solidFill>
            <a:schemeClr val="tx1">
              <a:alpha val="60000"/>
            </a:schemeClr>
          </a:soli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41EE9036-817C-476C-BD59-B5184F9A3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098087A-B4E4-4300-A841-44988BD88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5BD5F4B-A39C-4DF9-84E4-A4D33F30E6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D7FA9858-BFA0-4D5B-AF72-B1B65EB069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A508A5F3-AFE0-4750-A9C2-B51A514FFC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2B4AAEB-ABF4-42A7-BE52-0B442190D1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3767C370-4A42-4376-8CAE-606C4BC8F4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36205F53-9C95-4954-B97C-1625BB8A35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DC80B58E-3469-43E9-96FC-D747B69830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E17A4ED2-DDD7-4B4D-A39C-9B0121C886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A2C14A85-E7A9-4E1D-809F-20F5CFA78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id="{F3D51E32-9399-4B7F-8D91-BF9A068B8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9969F9D2-502D-4C1D-ABA5-02B1BF2A00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4AE555C6-5623-478A-BF35-63E9929A3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A3D3AED4-A69E-4301-9BB4-436DC5F0C9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3B8082C-2D81-48D7-8B45-85B7C89296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9AD35461-BA86-408B-8A29-244EB2F2F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F238E495-B6C6-4857-899B-CDD5848312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E20A751E-054C-4EC2-8DA3-0EC923A658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B6E8E701-3D21-4E5C-AB6E-9A7404697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431BDA41-D09D-4984-B888-756F5F81B4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0DC943D2-20E4-4C00-82D2-D405A7C00B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4BC34A74-80A2-4DE1-8ADC-BBD170903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C6C3CA25-431F-4E26-952D-4AA9C4C725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776D1836-82AE-40EF-9829-C6B8D2CF02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9A8E397E-ADF9-45C1-98F4-3F5A86378B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DE07CFD9-357F-40BC-A792-CE874BFE5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97F4DB10-7B33-48C1-A086-4DB6228D1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1082673"/>
            <a:ext cx="2869416" cy="4708528"/>
          </a:xfrm>
        </p:spPr>
        <p:txBody>
          <a:bodyPr>
            <a:normAutofit/>
          </a:bodyPr>
          <a:lstStyle/>
          <a:p>
            <a:pPr algn="r"/>
            <a:r>
              <a:rPr lang="en-US" sz="3100" b="1"/>
              <a:t>Elementi vrednovanja u nastavi fizike</a:t>
            </a:r>
            <a:endParaRPr lang="hr-HR" sz="310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85ECEC0-FF5D-4348-92C7-1EA7C61E77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454684"/>
            <a:ext cx="0" cy="3649129"/>
          </a:xfrm>
          <a:prstGeom prst="line">
            <a:avLst/>
          </a:prstGeom>
          <a:ln w="2540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0BAAAAB-D47D-4BDB-B2CE-60CED1AFE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3" y="636588"/>
            <a:ext cx="5751237" cy="5694361"/>
          </a:xfrm>
        </p:spPr>
        <p:txBody>
          <a:bodyPr anchor="ctr">
            <a:normAutofit/>
          </a:bodyPr>
          <a:lstStyle/>
          <a:p>
            <a:r>
              <a:rPr lang="hr-H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A)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Znanje i vještine -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vrednuje se učenikovo poznavanje, opisivanje i </a:t>
            </a:r>
            <a:r>
              <a:rPr lang="hr-H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razumijevanje fizičkih koncepata 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 njihovo </a:t>
            </a:r>
            <a:r>
              <a:rPr lang="hr-H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povezivanje i primjena 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objašnjavanju fizičkih pojava, zakona i teorija.                                                               To uključuje </a:t>
            </a:r>
            <a:r>
              <a:rPr lang="hr-HR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logičko povezivanje i zaključivanje 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tumačenju raznih reprezentacija poput dijagrama, grafičkih prikaza, jednadžbi, skica i slično, uzimajući u obzir značajke znanstvenog stila izražavanja kao što su racionalnost, konciznost i objektivnost.                                                                                                                      Ostvaruje se formativno ili </a:t>
            </a:r>
            <a:r>
              <a:rPr lang="hr-HR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sumativno</a:t>
            </a:r>
            <a:r>
              <a:rPr lang="hr-HR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usmeno ili pisano. 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4E035BE-9FF4-43D3-BC25-CF582D7FF8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1">
              <a:alpha val="60000"/>
            </a:schemeClr>
          </a:solidFill>
        </p:grpSpPr>
        <p:sp>
          <p:nvSpPr>
            <p:cNvPr id="42" name="Freeform 32">
              <a:extLst>
                <a:ext uri="{FF2B5EF4-FFF2-40B4-BE49-F238E27FC236}">
                  <a16:creationId xmlns:a16="http://schemas.microsoft.com/office/drawing/2014/main" id="{F98BCEB2-EC20-4E84-A994-0AC37292C8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3">
              <a:extLst>
                <a:ext uri="{FF2B5EF4-FFF2-40B4-BE49-F238E27FC236}">
                  <a16:creationId xmlns:a16="http://schemas.microsoft.com/office/drawing/2014/main" id="{7A2E1821-AEDF-417E-9F17-83379E9C0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4">
              <a:extLst>
                <a:ext uri="{FF2B5EF4-FFF2-40B4-BE49-F238E27FC236}">
                  <a16:creationId xmlns:a16="http://schemas.microsoft.com/office/drawing/2014/main" id="{CB3734E2-8292-4B47-B6AB-0E5A058DE9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5">
              <a:extLst>
                <a:ext uri="{FF2B5EF4-FFF2-40B4-BE49-F238E27FC236}">
                  <a16:creationId xmlns:a16="http://schemas.microsoft.com/office/drawing/2014/main" id="{A0B09C51-29AB-45C0-B707-CCFB9DF280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6">
              <a:extLst>
                <a:ext uri="{FF2B5EF4-FFF2-40B4-BE49-F238E27FC236}">
                  <a16:creationId xmlns:a16="http://schemas.microsoft.com/office/drawing/2014/main" id="{510C0CED-AE1B-45AE-B5E1-57521E589D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7">
              <a:extLst>
                <a:ext uri="{FF2B5EF4-FFF2-40B4-BE49-F238E27FC236}">
                  <a16:creationId xmlns:a16="http://schemas.microsoft.com/office/drawing/2014/main" id="{591F2327-4B45-41AA-B41C-7404B6A1E4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8">
              <a:extLst>
                <a:ext uri="{FF2B5EF4-FFF2-40B4-BE49-F238E27FC236}">
                  <a16:creationId xmlns:a16="http://schemas.microsoft.com/office/drawing/2014/main" id="{5A63224C-41A0-42C0-96F6-0B2BE99A13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39">
              <a:extLst>
                <a:ext uri="{FF2B5EF4-FFF2-40B4-BE49-F238E27FC236}">
                  <a16:creationId xmlns:a16="http://schemas.microsoft.com/office/drawing/2014/main" id="{A7C00B9F-C253-4776-9935-EC02254A4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0">
              <a:extLst>
                <a:ext uri="{FF2B5EF4-FFF2-40B4-BE49-F238E27FC236}">
                  <a16:creationId xmlns:a16="http://schemas.microsoft.com/office/drawing/2014/main" id="{5062D4AA-13F3-4064-8440-FFE8562D8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Rectangle 41">
              <a:extLst>
                <a:ext uri="{FF2B5EF4-FFF2-40B4-BE49-F238E27FC236}">
                  <a16:creationId xmlns:a16="http://schemas.microsoft.com/office/drawing/2014/main" id="{3E143B27-CB82-440B-879B-D25C1891C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2144190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hueMod val="94000"/>
                <a:satMod val="148000"/>
                <a:lumMod val="150000"/>
              </a:schemeClr>
            </a:gs>
            <a:gs pos="100000">
              <a:schemeClr val="bg2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78A47D-4F17-40FE-AB70-7AF78A9575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400" y="-14287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5BE3A7E-6A3F-401E-A025-BBB8FDB8D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20788" cy="6858001"/>
            <a:chOff x="-14288" y="0"/>
            <a:chExt cx="1220788" cy="6858001"/>
          </a:xfrm>
          <a:solidFill>
            <a:schemeClr val="tx1">
              <a:alpha val="60000"/>
            </a:schemeClr>
          </a:soli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41EE9036-817C-476C-BD59-B5184F9A3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098087A-B4E4-4300-A841-44988BD88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5BD5F4B-A39C-4DF9-84E4-A4D33F30E6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D7FA9858-BFA0-4D5B-AF72-B1B65EB069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A508A5F3-AFE0-4750-A9C2-B51A514FFC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2B4AAEB-ABF4-42A7-BE52-0B442190D1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3767C370-4A42-4376-8CAE-606C4BC8F4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36205F53-9C95-4954-B97C-1625BB8A35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DC80B58E-3469-43E9-96FC-D747B69830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E17A4ED2-DDD7-4B4D-A39C-9B0121C886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A2C14A85-E7A9-4E1D-809F-20F5CFA78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id="{F3D51E32-9399-4B7F-8D91-BF9A068B8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9969F9D2-502D-4C1D-ABA5-02B1BF2A00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4AE555C6-5623-478A-BF35-63E9929A3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A3D3AED4-A69E-4301-9BB4-436DC5F0C9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3B8082C-2D81-48D7-8B45-85B7C89296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9AD35461-BA86-408B-8A29-244EB2F2F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F238E495-B6C6-4857-899B-CDD5848312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E20A751E-054C-4EC2-8DA3-0EC923A658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B6E8E701-3D21-4E5C-AB6E-9A7404697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431BDA41-D09D-4984-B888-756F5F81B4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0DC943D2-20E4-4C00-82D2-D405A7C00B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4BC34A74-80A2-4DE1-8ADC-BBD170903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C6C3CA25-431F-4E26-952D-4AA9C4C725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776D1836-82AE-40EF-9829-C6B8D2CF02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9A8E397E-ADF9-45C1-98F4-3F5A86378B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DE07CFD9-357F-40BC-A792-CE874BFE5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04BD7FD1-EFAB-4728-BDB6-571747F2D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1082673"/>
            <a:ext cx="2869416" cy="4708528"/>
          </a:xfrm>
        </p:spPr>
        <p:txBody>
          <a:bodyPr>
            <a:normAutofit/>
          </a:bodyPr>
          <a:lstStyle/>
          <a:p>
            <a:pPr algn="r"/>
            <a:r>
              <a:rPr lang="en-US" sz="3100" b="1"/>
              <a:t>Elementi vrednovanja u nastavi fizike</a:t>
            </a:r>
            <a:endParaRPr lang="hr-HR" sz="310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85ECEC0-FF5D-4348-92C7-1EA7C61E77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454684"/>
            <a:ext cx="0" cy="3649129"/>
          </a:xfrm>
          <a:prstGeom prst="line">
            <a:avLst/>
          </a:prstGeom>
          <a:ln w="2540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5CAE513-04E5-4A73-A4DA-498043E14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3" y="474663"/>
            <a:ext cx="5751237" cy="6121400"/>
          </a:xfrm>
        </p:spPr>
        <p:txBody>
          <a:bodyPr anchor="ctr">
            <a:normAutofit fontScale="77500" lnSpcReduction="20000"/>
          </a:bodyPr>
          <a:lstStyle/>
          <a:p>
            <a:r>
              <a:rPr lang="hr-H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B)</a:t>
            </a:r>
            <a:r>
              <a:rPr lang="hr-H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hr-H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Konceptualni i numerički zadatci</a:t>
            </a:r>
            <a:r>
              <a:rPr lang="hr-H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vrednuje se učenikova </a:t>
            </a:r>
            <a:r>
              <a:rPr lang="hr-H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sposobnost primjene fizičkih koncepata </a:t>
            </a:r>
            <a:r>
              <a:rPr lang="hr-H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 rješavanju </a:t>
            </a:r>
            <a:r>
              <a:rPr lang="hr-H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svih</a:t>
            </a:r>
            <a:r>
              <a:rPr lang="hr-H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tipova zadataka. Vrednuje se </a:t>
            </a:r>
            <a:r>
              <a:rPr lang="hr-H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kreativnost u rješavanju te sposobnost kritičkog osvrta na rješenja</a:t>
            </a:r>
            <a:r>
              <a:rPr lang="hr-H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Također se prati i vrednuje učenikov </a:t>
            </a:r>
            <a:r>
              <a:rPr lang="hr-H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napredak</a:t>
            </a:r>
            <a:r>
              <a:rPr lang="hr-H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 strategiji rješavanja zadataka. </a:t>
            </a:r>
          </a:p>
          <a:p>
            <a:pPr marL="0" indent="0">
              <a:buNone/>
            </a:pPr>
            <a:r>
              <a:rPr lang="hr-H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Ta strategija podrazumijeva korištenje određenih procedura i </a:t>
            </a:r>
            <a:r>
              <a:rPr lang="hr-H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metakognicija</a:t>
            </a:r>
            <a:r>
              <a:rPr lang="hr-H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u specifičnom fizičkom kontekstu,    čime se posredno vrednuje i usvojenost elementa pod A. </a:t>
            </a:r>
          </a:p>
          <a:p>
            <a:pPr marL="0" indent="0">
              <a:buNone/>
            </a:pPr>
            <a:r>
              <a:rPr lang="hr-H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Ostvaruje se formativno ili </a:t>
            </a:r>
            <a:r>
              <a:rPr lang="hr-HR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sumativno</a:t>
            </a:r>
            <a:r>
              <a:rPr lang="hr-H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pisano ili usmeno. Pisani ispit treba sastavljati od ravnomjerno zastupljenih </a:t>
            </a:r>
            <a:r>
              <a:rPr lang="hr-HR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konceptualnih i numeričkih zadataka različite složenosti</a:t>
            </a:r>
            <a:r>
              <a:rPr lang="hr-HR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endParaRPr lang="hr-HR" sz="1800" dirty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4E035BE-9FF4-43D3-BC25-CF582D7FF8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1">
              <a:alpha val="60000"/>
            </a:schemeClr>
          </a:solidFill>
        </p:grpSpPr>
        <p:sp>
          <p:nvSpPr>
            <p:cNvPr id="42" name="Freeform 32">
              <a:extLst>
                <a:ext uri="{FF2B5EF4-FFF2-40B4-BE49-F238E27FC236}">
                  <a16:creationId xmlns:a16="http://schemas.microsoft.com/office/drawing/2014/main" id="{F98BCEB2-EC20-4E84-A994-0AC37292C8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3">
              <a:extLst>
                <a:ext uri="{FF2B5EF4-FFF2-40B4-BE49-F238E27FC236}">
                  <a16:creationId xmlns:a16="http://schemas.microsoft.com/office/drawing/2014/main" id="{7A2E1821-AEDF-417E-9F17-83379E9C0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4">
              <a:extLst>
                <a:ext uri="{FF2B5EF4-FFF2-40B4-BE49-F238E27FC236}">
                  <a16:creationId xmlns:a16="http://schemas.microsoft.com/office/drawing/2014/main" id="{CB3734E2-8292-4B47-B6AB-0E5A058DE9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5">
              <a:extLst>
                <a:ext uri="{FF2B5EF4-FFF2-40B4-BE49-F238E27FC236}">
                  <a16:creationId xmlns:a16="http://schemas.microsoft.com/office/drawing/2014/main" id="{A0B09C51-29AB-45C0-B707-CCFB9DF280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6">
              <a:extLst>
                <a:ext uri="{FF2B5EF4-FFF2-40B4-BE49-F238E27FC236}">
                  <a16:creationId xmlns:a16="http://schemas.microsoft.com/office/drawing/2014/main" id="{510C0CED-AE1B-45AE-B5E1-57521E589D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7">
              <a:extLst>
                <a:ext uri="{FF2B5EF4-FFF2-40B4-BE49-F238E27FC236}">
                  <a16:creationId xmlns:a16="http://schemas.microsoft.com/office/drawing/2014/main" id="{591F2327-4B45-41AA-B41C-7404B6A1E4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8">
              <a:extLst>
                <a:ext uri="{FF2B5EF4-FFF2-40B4-BE49-F238E27FC236}">
                  <a16:creationId xmlns:a16="http://schemas.microsoft.com/office/drawing/2014/main" id="{5A63224C-41A0-42C0-96F6-0B2BE99A13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39">
              <a:extLst>
                <a:ext uri="{FF2B5EF4-FFF2-40B4-BE49-F238E27FC236}">
                  <a16:creationId xmlns:a16="http://schemas.microsoft.com/office/drawing/2014/main" id="{A7C00B9F-C253-4776-9935-EC02254A4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0">
              <a:extLst>
                <a:ext uri="{FF2B5EF4-FFF2-40B4-BE49-F238E27FC236}">
                  <a16:creationId xmlns:a16="http://schemas.microsoft.com/office/drawing/2014/main" id="{5062D4AA-13F3-4064-8440-FFE8562D8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Rectangle 41">
              <a:extLst>
                <a:ext uri="{FF2B5EF4-FFF2-40B4-BE49-F238E27FC236}">
                  <a16:creationId xmlns:a16="http://schemas.microsoft.com/office/drawing/2014/main" id="{3E143B27-CB82-440B-879B-D25C1891C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168770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hueMod val="94000"/>
                <a:satMod val="148000"/>
                <a:lumMod val="150000"/>
              </a:schemeClr>
            </a:gs>
            <a:gs pos="100000">
              <a:schemeClr val="bg2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3" name="Rectangle 7">
            <a:extLst>
              <a:ext uri="{FF2B5EF4-FFF2-40B4-BE49-F238E27FC236}">
                <a16:creationId xmlns:a16="http://schemas.microsoft.com/office/drawing/2014/main" id="{E978A47D-4F17-40FE-AB70-7AF78A9575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400" y="-14287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9">
            <a:extLst>
              <a:ext uri="{FF2B5EF4-FFF2-40B4-BE49-F238E27FC236}">
                <a16:creationId xmlns:a16="http://schemas.microsoft.com/office/drawing/2014/main" id="{85BE3A7E-6A3F-401E-A025-BBB8FDB8D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20788" cy="6858001"/>
            <a:chOff x="-14288" y="0"/>
            <a:chExt cx="1220788" cy="6858001"/>
          </a:xfrm>
          <a:solidFill>
            <a:schemeClr val="tx1">
              <a:alpha val="60000"/>
            </a:schemeClr>
          </a:soli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41EE9036-817C-476C-BD59-B5184F9A3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5" name="Freeform 6">
              <a:extLst>
                <a:ext uri="{FF2B5EF4-FFF2-40B4-BE49-F238E27FC236}">
                  <a16:creationId xmlns:a16="http://schemas.microsoft.com/office/drawing/2014/main" id="{F098087A-B4E4-4300-A841-44988BD88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5BD5F4B-A39C-4DF9-84E4-A4D33F30E6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D7FA9858-BFA0-4D5B-AF72-B1B65EB069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A508A5F3-AFE0-4750-A9C2-B51A514FFC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2B4AAEB-ABF4-42A7-BE52-0B442190D1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3767C370-4A42-4376-8CAE-606C4BC8F4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36205F53-9C95-4954-B97C-1625BB8A35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DC80B58E-3469-43E9-96FC-D747B69830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E17A4ED2-DDD7-4B4D-A39C-9B0121C886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A2C14A85-E7A9-4E1D-809F-20F5CFA78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id="{F3D51E32-9399-4B7F-8D91-BF9A068B8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9969F9D2-502D-4C1D-ABA5-02B1BF2A00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4AE555C6-5623-478A-BF35-63E9929A3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A3D3AED4-A69E-4301-9BB4-436DC5F0C9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3B8082C-2D81-48D7-8B45-85B7C89296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9AD35461-BA86-408B-8A29-244EB2F2F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F238E495-B6C6-4857-899B-CDD5848312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E20A751E-054C-4EC2-8DA3-0EC923A658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B6E8E701-3D21-4E5C-AB6E-9A7404697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431BDA41-D09D-4984-B888-756F5F81B4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0DC943D2-20E4-4C00-82D2-D405A7C00B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4BC34A74-80A2-4DE1-8ADC-BBD170903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C6C3CA25-431F-4E26-952D-4AA9C4C725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776D1836-82AE-40EF-9829-C6B8D2CF02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9A8E397E-ADF9-45C1-98F4-3F5A86378B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DE07CFD9-357F-40BC-A792-CE874BFE5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D6752140-1756-4C26-B940-4258A24F6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1082673"/>
            <a:ext cx="2869416" cy="4708528"/>
          </a:xfrm>
        </p:spPr>
        <p:txBody>
          <a:bodyPr>
            <a:normAutofit/>
          </a:bodyPr>
          <a:lstStyle/>
          <a:p>
            <a:pPr algn="r"/>
            <a:r>
              <a:rPr lang="en-US" sz="3100" b="1"/>
              <a:t>Elementi vrednovanja u nastavi fizike</a:t>
            </a:r>
            <a:endParaRPr lang="hr-HR" sz="310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85ECEC0-FF5D-4348-92C7-1EA7C61E77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454684"/>
            <a:ext cx="0" cy="3649129"/>
          </a:xfrm>
          <a:prstGeom prst="line">
            <a:avLst/>
          </a:prstGeom>
          <a:ln w="2540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6B48F00-4C1B-4E13-919F-071A53542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5754" y="527051"/>
            <a:ext cx="7585857" cy="5803900"/>
          </a:xfrm>
        </p:spPr>
        <p:txBody>
          <a:bodyPr anchor="ctr"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hr-HR" sz="2300" b="1" dirty="0"/>
              <a:t>C)</a:t>
            </a:r>
            <a:r>
              <a:rPr lang="hr-HR" sz="2300" dirty="0"/>
              <a:t> </a:t>
            </a:r>
            <a:r>
              <a:rPr lang="hr-HR" sz="23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Istraživanje fizičkih pojava</a:t>
            </a:r>
            <a:r>
              <a:rPr lang="hr-HR" sz="2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vrednuje se kontinuiranim </a:t>
            </a:r>
            <a:r>
              <a:rPr lang="hr-HR" sz="23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praćenjem učenikove aktivnosti u istraživački usmjerenom učenju</a:t>
            </a:r>
            <a:r>
              <a:rPr lang="hr-HR" sz="2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 poučavanju. Vrednovanje uključuje kontinuirano praćenje i pregledavanje učenikovih zapisa </a:t>
            </a:r>
            <a:r>
              <a:rPr lang="hr-HR" sz="23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eksperimentalnog </a:t>
            </a:r>
            <a:r>
              <a:rPr lang="hr-HR" sz="2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rada (npr. bilježnica, portfolija) te praćenje i bilježenje učenikovih postignuća.                                                  </a:t>
            </a:r>
          </a:p>
          <a:p>
            <a:pPr>
              <a:lnSpc>
                <a:spcPct val="110000"/>
              </a:lnSpc>
            </a:pPr>
            <a:r>
              <a:rPr lang="hr-HR" sz="2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Vrednuju se eksperimentalne vještine, obrada i prikaz podataka, donošenje zaključaka na temelju podataka, doprinos timskom radu pri izvođenju pokusa u skupinama, </a:t>
            </a:r>
            <a:r>
              <a:rPr lang="hr-HR" sz="23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doprinos istraživanju </a:t>
            </a:r>
            <a:r>
              <a:rPr lang="hr-HR" sz="2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 raspravi koji se provode frontalno, sustavnost i potpunost u opisu pokusa i zapisu vlastitih pretpostavka, opažanja i zaključaka, </a:t>
            </a:r>
            <a:r>
              <a:rPr lang="hr-HR" sz="23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kreativnost u osmišljavanju </a:t>
            </a:r>
            <a:r>
              <a:rPr lang="hr-HR" sz="2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novih pokusa te generiranju i testiranju hipoteza. </a:t>
            </a:r>
          </a:p>
          <a:p>
            <a:pPr marL="0" indent="0">
              <a:lnSpc>
                <a:spcPct val="110000"/>
              </a:lnSpc>
              <a:buNone/>
            </a:pPr>
            <a:endParaRPr lang="hr-HR" sz="1500" dirty="0"/>
          </a:p>
          <a:p>
            <a:pPr marL="0" indent="0">
              <a:lnSpc>
                <a:spcPct val="110000"/>
              </a:lnSpc>
              <a:buNone/>
            </a:pPr>
            <a:endParaRPr lang="hr-HR" sz="1500" dirty="0"/>
          </a:p>
          <a:p>
            <a:pPr marL="0" indent="0">
              <a:lnSpc>
                <a:spcPct val="110000"/>
              </a:lnSpc>
              <a:buNone/>
            </a:pPr>
            <a:r>
              <a:rPr lang="hr-HR" sz="2200" b="1" dirty="0"/>
              <a:t>Na temelju prikupljenih i dokumentiranih informacija i bilješki donosi se odluka o zaključnoj ocjeni na kraju nastavne godine.</a:t>
            </a:r>
          </a:p>
          <a:p>
            <a:pPr>
              <a:lnSpc>
                <a:spcPct val="110000"/>
              </a:lnSpc>
            </a:pPr>
            <a:endParaRPr lang="hr-HR" sz="1500" dirty="0"/>
          </a:p>
          <a:p>
            <a:pPr>
              <a:lnSpc>
                <a:spcPct val="110000"/>
              </a:lnSpc>
            </a:pPr>
            <a:endParaRPr lang="hr-HR" sz="1500" dirty="0"/>
          </a:p>
        </p:txBody>
      </p:sp>
      <p:grpSp>
        <p:nvGrpSpPr>
          <p:cNvPr id="56" name="Group 40">
            <a:extLst>
              <a:ext uri="{FF2B5EF4-FFF2-40B4-BE49-F238E27FC236}">
                <a16:creationId xmlns:a16="http://schemas.microsoft.com/office/drawing/2014/main" id="{F4E035BE-9FF4-43D3-BC25-CF582D7FF8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1">
              <a:alpha val="60000"/>
            </a:schemeClr>
          </a:solidFill>
        </p:grpSpPr>
        <p:sp>
          <p:nvSpPr>
            <p:cNvPr id="42" name="Freeform 32">
              <a:extLst>
                <a:ext uri="{FF2B5EF4-FFF2-40B4-BE49-F238E27FC236}">
                  <a16:creationId xmlns:a16="http://schemas.microsoft.com/office/drawing/2014/main" id="{F98BCEB2-EC20-4E84-A994-0AC37292C8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3">
              <a:extLst>
                <a:ext uri="{FF2B5EF4-FFF2-40B4-BE49-F238E27FC236}">
                  <a16:creationId xmlns:a16="http://schemas.microsoft.com/office/drawing/2014/main" id="{7A2E1821-AEDF-417E-9F17-83379E9C0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4">
              <a:extLst>
                <a:ext uri="{FF2B5EF4-FFF2-40B4-BE49-F238E27FC236}">
                  <a16:creationId xmlns:a16="http://schemas.microsoft.com/office/drawing/2014/main" id="{CB3734E2-8292-4B47-B6AB-0E5A058DE9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5">
              <a:extLst>
                <a:ext uri="{FF2B5EF4-FFF2-40B4-BE49-F238E27FC236}">
                  <a16:creationId xmlns:a16="http://schemas.microsoft.com/office/drawing/2014/main" id="{A0B09C51-29AB-45C0-B707-CCFB9DF280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6">
              <a:extLst>
                <a:ext uri="{FF2B5EF4-FFF2-40B4-BE49-F238E27FC236}">
                  <a16:creationId xmlns:a16="http://schemas.microsoft.com/office/drawing/2014/main" id="{510C0CED-AE1B-45AE-B5E1-57521E589D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7">
              <a:extLst>
                <a:ext uri="{FF2B5EF4-FFF2-40B4-BE49-F238E27FC236}">
                  <a16:creationId xmlns:a16="http://schemas.microsoft.com/office/drawing/2014/main" id="{591F2327-4B45-41AA-B41C-7404B6A1E4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8">
              <a:extLst>
                <a:ext uri="{FF2B5EF4-FFF2-40B4-BE49-F238E27FC236}">
                  <a16:creationId xmlns:a16="http://schemas.microsoft.com/office/drawing/2014/main" id="{5A63224C-41A0-42C0-96F6-0B2BE99A13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39">
              <a:extLst>
                <a:ext uri="{FF2B5EF4-FFF2-40B4-BE49-F238E27FC236}">
                  <a16:creationId xmlns:a16="http://schemas.microsoft.com/office/drawing/2014/main" id="{A7C00B9F-C253-4776-9935-EC02254A4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0">
              <a:extLst>
                <a:ext uri="{FF2B5EF4-FFF2-40B4-BE49-F238E27FC236}">
                  <a16:creationId xmlns:a16="http://schemas.microsoft.com/office/drawing/2014/main" id="{5062D4AA-13F3-4064-8440-FFE8562D8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Rectangle 41">
              <a:extLst>
                <a:ext uri="{FF2B5EF4-FFF2-40B4-BE49-F238E27FC236}">
                  <a16:creationId xmlns:a16="http://schemas.microsoft.com/office/drawing/2014/main" id="{3E143B27-CB82-440B-879B-D25C1891C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133100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9" name="Rectangle 228">
            <a:extLst>
              <a:ext uri="{FF2B5EF4-FFF2-40B4-BE49-F238E27FC236}">
                <a16:creationId xmlns:a16="http://schemas.microsoft.com/office/drawing/2014/main" id="{54B9C16B-AC4A-44ED-9075-F76549B46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1" name="Group 230">
            <a:extLst>
              <a:ext uri="{FF2B5EF4-FFF2-40B4-BE49-F238E27FC236}">
                <a16:creationId xmlns:a16="http://schemas.microsoft.com/office/drawing/2014/main" id="{62A2FEB6-F419-4684-9ABC-9E32E012E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100" y="-11384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232" name="Rectangle 5">
              <a:extLst>
                <a:ext uri="{FF2B5EF4-FFF2-40B4-BE49-F238E27FC236}">
                  <a16:creationId xmlns:a16="http://schemas.microsoft.com/office/drawing/2014/main" id="{21E24A15-28D6-4CEB-9268-0BB0BEEAF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33" name="Freeform 6">
              <a:extLst>
                <a:ext uri="{FF2B5EF4-FFF2-40B4-BE49-F238E27FC236}">
                  <a16:creationId xmlns:a16="http://schemas.microsoft.com/office/drawing/2014/main" id="{4345933F-9633-4510-90E1-08B0E2A19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4" name="Freeform 7">
              <a:extLst>
                <a:ext uri="{FF2B5EF4-FFF2-40B4-BE49-F238E27FC236}">
                  <a16:creationId xmlns:a16="http://schemas.microsoft.com/office/drawing/2014/main" id="{C68A48FB-1BE4-4053-A76F-5A5511BA0E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5" name="Freeform 8">
              <a:extLst>
                <a:ext uri="{FF2B5EF4-FFF2-40B4-BE49-F238E27FC236}">
                  <a16:creationId xmlns:a16="http://schemas.microsoft.com/office/drawing/2014/main" id="{8149777B-6A9F-4C95-BF44-F96464507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6" name="Freeform 9">
              <a:extLst>
                <a:ext uri="{FF2B5EF4-FFF2-40B4-BE49-F238E27FC236}">
                  <a16:creationId xmlns:a16="http://schemas.microsoft.com/office/drawing/2014/main" id="{0654845E-622A-4AD3-8F3A-6E1DEAB5FC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7" name="Freeform 10">
              <a:extLst>
                <a:ext uri="{FF2B5EF4-FFF2-40B4-BE49-F238E27FC236}">
                  <a16:creationId xmlns:a16="http://schemas.microsoft.com/office/drawing/2014/main" id="{DF1C0739-3D08-4C83-857E-B0724A6E8C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8" name="Freeform 11">
              <a:extLst>
                <a:ext uri="{FF2B5EF4-FFF2-40B4-BE49-F238E27FC236}">
                  <a16:creationId xmlns:a16="http://schemas.microsoft.com/office/drawing/2014/main" id="{D235EAA0-7D5A-453A-9643-EE7A4954EA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9" name="Freeform 12">
              <a:extLst>
                <a:ext uri="{FF2B5EF4-FFF2-40B4-BE49-F238E27FC236}">
                  <a16:creationId xmlns:a16="http://schemas.microsoft.com/office/drawing/2014/main" id="{94C6FB7C-72DE-42DE-8F58-CCE9B8F556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0" name="Freeform 13">
              <a:extLst>
                <a:ext uri="{FF2B5EF4-FFF2-40B4-BE49-F238E27FC236}">
                  <a16:creationId xmlns:a16="http://schemas.microsoft.com/office/drawing/2014/main" id="{FE31E0FE-EC8D-4EA7-BD9D-02F8C54FDB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1" name="Freeform 14">
              <a:extLst>
                <a:ext uri="{FF2B5EF4-FFF2-40B4-BE49-F238E27FC236}">
                  <a16:creationId xmlns:a16="http://schemas.microsoft.com/office/drawing/2014/main" id="{69FE4B12-13E0-48F9-9E18-66406B8D3C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2" name="Freeform 15">
              <a:extLst>
                <a:ext uri="{FF2B5EF4-FFF2-40B4-BE49-F238E27FC236}">
                  <a16:creationId xmlns:a16="http://schemas.microsoft.com/office/drawing/2014/main" id="{87FAADC3-B321-43EE-B8F3-2842D84098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3" name="Line 16">
              <a:extLst>
                <a:ext uri="{FF2B5EF4-FFF2-40B4-BE49-F238E27FC236}">
                  <a16:creationId xmlns:a16="http://schemas.microsoft.com/office/drawing/2014/main" id="{90461464-1683-402F-A72B-8558CC6777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44" name="Freeform 17">
              <a:extLst>
                <a:ext uri="{FF2B5EF4-FFF2-40B4-BE49-F238E27FC236}">
                  <a16:creationId xmlns:a16="http://schemas.microsoft.com/office/drawing/2014/main" id="{70F594E7-32D0-45B9-A3CF-636CF6FCBD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5" name="Freeform 18">
              <a:extLst>
                <a:ext uri="{FF2B5EF4-FFF2-40B4-BE49-F238E27FC236}">
                  <a16:creationId xmlns:a16="http://schemas.microsoft.com/office/drawing/2014/main" id="{8AEF60E1-26C2-4E3C-B839-347DDD23C3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6" name="Freeform 19">
              <a:extLst>
                <a:ext uri="{FF2B5EF4-FFF2-40B4-BE49-F238E27FC236}">
                  <a16:creationId xmlns:a16="http://schemas.microsoft.com/office/drawing/2014/main" id="{792FE54B-EE9D-4E57-B6BC-6A9196BE89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7" name="Freeform 20">
              <a:extLst>
                <a:ext uri="{FF2B5EF4-FFF2-40B4-BE49-F238E27FC236}">
                  <a16:creationId xmlns:a16="http://schemas.microsoft.com/office/drawing/2014/main" id="{72BE56DF-619D-463E-8F88-CABA09DA88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8" name="Rectangle 21">
              <a:extLst>
                <a:ext uri="{FF2B5EF4-FFF2-40B4-BE49-F238E27FC236}">
                  <a16:creationId xmlns:a16="http://schemas.microsoft.com/office/drawing/2014/main" id="{C7430457-1935-4BBF-A6A7-7C3125A02E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49" name="Freeform 22">
              <a:extLst>
                <a:ext uri="{FF2B5EF4-FFF2-40B4-BE49-F238E27FC236}">
                  <a16:creationId xmlns:a16="http://schemas.microsoft.com/office/drawing/2014/main" id="{BB006150-E547-4E84-A2B1-59131F3D53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0" name="Freeform 23">
              <a:extLst>
                <a:ext uri="{FF2B5EF4-FFF2-40B4-BE49-F238E27FC236}">
                  <a16:creationId xmlns:a16="http://schemas.microsoft.com/office/drawing/2014/main" id="{5A8CD074-956B-41A4-870B-001554B69B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1" name="Freeform 24">
              <a:extLst>
                <a:ext uri="{FF2B5EF4-FFF2-40B4-BE49-F238E27FC236}">
                  <a16:creationId xmlns:a16="http://schemas.microsoft.com/office/drawing/2014/main" id="{070C253B-974E-459F-AD0B-7057224828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2" name="Freeform 25">
              <a:extLst>
                <a:ext uri="{FF2B5EF4-FFF2-40B4-BE49-F238E27FC236}">
                  <a16:creationId xmlns:a16="http://schemas.microsoft.com/office/drawing/2014/main" id="{BBC07B3D-A631-44EA-861A-7D80383A10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3" name="Freeform 26">
              <a:extLst>
                <a:ext uri="{FF2B5EF4-FFF2-40B4-BE49-F238E27FC236}">
                  <a16:creationId xmlns:a16="http://schemas.microsoft.com/office/drawing/2014/main" id="{32039DC6-B4CF-4A5A-8D17-3A568D125C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4" name="Freeform 27">
              <a:extLst>
                <a:ext uri="{FF2B5EF4-FFF2-40B4-BE49-F238E27FC236}">
                  <a16:creationId xmlns:a16="http://schemas.microsoft.com/office/drawing/2014/main" id="{99E0C81F-5D8D-4AF8-BDE5-4DF75868F7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5" name="Freeform 28">
              <a:extLst>
                <a:ext uri="{FF2B5EF4-FFF2-40B4-BE49-F238E27FC236}">
                  <a16:creationId xmlns:a16="http://schemas.microsoft.com/office/drawing/2014/main" id="{0D946680-855C-41EC-BBA2-61F6F776E5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6" name="Freeform 29">
              <a:extLst>
                <a:ext uri="{FF2B5EF4-FFF2-40B4-BE49-F238E27FC236}">
                  <a16:creationId xmlns:a16="http://schemas.microsoft.com/office/drawing/2014/main" id="{E6FAD9E8-6E13-45A0-A5D6-8BCAD27B4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7" name="Freeform 30">
              <a:extLst>
                <a:ext uri="{FF2B5EF4-FFF2-40B4-BE49-F238E27FC236}">
                  <a16:creationId xmlns:a16="http://schemas.microsoft.com/office/drawing/2014/main" id="{0CCBC8FA-0581-454F-9FD1-6B6102A1A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8" name="Freeform 31">
              <a:extLst>
                <a:ext uri="{FF2B5EF4-FFF2-40B4-BE49-F238E27FC236}">
                  <a16:creationId xmlns:a16="http://schemas.microsoft.com/office/drawing/2014/main" id="{5D6C328F-65A5-41E8-86E9-E4E638CC3B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260" name="Picture 2">
            <a:extLst>
              <a:ext uri="{FF2B5EF4-FFF2-40B4-BE49-F238E27FC236}">
                <a16:creationId xmlns:a16="http://schemas.microsoft.com/office/drawing/2014/main" id="{3E94A106-9341-485C-9057-9D62B2BD0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2"/>
            <a:ext cx="4061525" cy="685800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:dgm="http://schemas.openxmlformats.org/drawingml/2006/diagram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62" name="Rectangle 261">
            <a:extLst>
              <a:ext uri="{FF2B5EF4-FFF2-40B4-BE49-F238E27FC236}">
                <a16:creationId xmlns:a16="http://schemas.microsoft.com/office/drawing/2014/main" id="{B53044DC-4918-43DA-B49D-91673C6C94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53"/>
            <a:ext cx="4055621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4" name="Group 263">
            <a:extLst>
              <a:ext uri="{FF2B5EF4-FFF2-40B4-BE49-F238E27FC236}">
                <a16:creationId xmlns:a16="http://schemas.microsoft.com/office/drawing/2014/main" id="{1DCE6B36-1420-43AB-86CF-4E653A517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90" y="-9998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tx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265" name="Rectangle 5">
              <a:extLst>
                <a:ext uri="{FF2B5EF4-FFF2-40B4-BE49-F238E27FC236}">
                  <a16:creationId xmlns:a16="http://schemas.microsoft.com/office/drawing/2014/main" id="{72626E0B-9628-468E-A713-011C02F602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66" name="Freeform 6">
              <a:extLst>
                <a:ext uri="{FF2B5EF4-FFF2-40B4-BE49-F238E27FC236}">
                  <a16:creationId xmlns:a16="http://schemas.microsoft.com/office/drawing/2014/main" id="{93F7977A-BD91-4B0D-9A8D-372DB67AD8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7" name="Freeform 7">
              <a:extLst>
                <a:ext uri="{FF2B5EF4-FFF2-40B4-BE49-F238E27FC236}">
                  <a16:creationId xmlns:a16="http://schemas.microsoft.com/office/drawing/2014/main" id="{9FEE6A56-01A1-404D-864E-1C2587C9AF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8" name="Freeform 8">
              <a:extLst>
                <a:ext uri="{FF2B5EF4-FFF2-40B4-BE49-F238E27FC236}">
                  <a16:creationId xmlns:a16="http://schemas.microsoft.com/office/drawing/2014/main" id="{E74DBBF2-EF6F-4E3E-B183-F8EEE76094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9" name="Freeform 9">
              <a:extLst>
                <a:ext uri="{FF2B5EF4-FFF2-40B4-BE49-F238E27FC236}">
                  <a16:creationId xmlns:a16="http://schemas.microsoft.com/office/drawing/2014/main" id="{ABCF0F27-B056-474C-A0FB-1DB747A92F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0" name="Freeform 10">
              <a:extLst>
                <a:ext uri="{FF2B5EF4-FFF2-40B4-BE49-F238E27FC236}">
                  <a16:creationId xmlns:a16="http://schemas.microsoft.com/office/drawing/2014/main" id="{0A0A5B7B-BA2A-45CC-AABE-9D5B08A5D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1" name="Freeform 11">
              <a:extLst>
                <a:ext uri="{FF2B5EF4-FFF2-40B4-BE49-F238E27FC236}">
                  <a16:creationId xmlns:a16="http://schemas.microsoft.com/office/drawing/2014/main" id="{3C9A5D2B-1787-4954-9108-B9D497A87C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2" name="Freeform 12">
              <a:extLst>
                <a:ext uri="{FF2B5EF4-FFF2-40B4-BE49-F238E27FC236}">
                  <a16:creationId xmlns:a16="http://schemas.microsoft.com/office/drawing/2014/main" id="{818C4F8B-7556-49A7-83C6-C8F631F6A9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3" name="Freeform 13">
              <a:extLst>
                <a:ext uri="{FF2B5EF4-FFF2-40B4-BE49-F238E27FC236}">
                  <a16:creationId xmlns:a16="http://schemas.microsoft.com/office/drawing/2014/main" id="{22BED614-D078-47EA-9C72-190217FDD5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4" name="Freeform 14">
              <a:extLst>
                <a:ext uri="{FF2B5EF4-FFF2-40B4-BE49-F238E27FC236}">
                  <a16:creationId xmlns:a16="http://schemas.microsoft.com/office/drawing/2014/main" id="{73DE0BF2-86D7-4038-AC4B-AF0F116A58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5" name="Freeform 15">
              <a:extLst>
                <a:ext uri="{FF2B5EF4-FFF2-40B4-BE49-F238E27FC236}">
                  <a16:creationId xmlns:a16="http://schemas.microsoft.com/office/drawing/2014/main" id="{11D8BB55-D027-420C-9EF9-49B3BA79DC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6" name="Line 16">
              <a:extLst>
                <a:ext uri="{FF2B5EF4-FFF2-40B4-BE49-F238E27FC236}">
                  <a16:creationId xmlns:a16="http://schemas.microsoft.com/office/drawing/2014/main" id="{3FAEF5CE-07ED-46A7-9777-D86C707195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77" name="Freeform 17">
              <a:extLst>
                <a:ext uri="{FF2B5EF4-FFF2-40B4-BE49-F238E27FC236}">
                  <a16:creationId xmlns:a16="http://schemas.microsoft.com/office/drawing/2014/main" id="{29CAFB1A-357C-4313-B734-1CD4E4F9D2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8" name="Freeform 18">
              <a:extLst>
                <a:ext uri="{FF2B5EF4-FFF2-40B4-BE49-F238E27FC236}">
                  <a16:creationId xmlns:a16="http://schemas.microsoft.com/office/drawing/2014/main" id="{653161D3-8634-4BB7-A2BC-028C4EAA15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9" name="Freeform 19">
              <a:extLst>
                <a:ext uri="{FF2B5EF4-FFF2-40B4-BE49-F238E27FC236}">
                  <a16:creationId xmlns:a16="http://schemas.microsoft.com/office/drawing/2014/main" id="{9537546A-6FF1-408B-AFE2-BBF7D34823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0" name="Freeform 20">
              <a:extLst>
                <a:ext uri="{FF2B5EF4-FFF2-40B4-BE49-F238E27FC236}">
                  <a16:creationId xmlns:a16="http://schemas.microsoft.com/office/drawing/2014/main" id="{F73EE662-79B7-404B-B1B8-0E096BE4C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1" name="Rectangle 21">
              <a:extLst>
                <a:ext uri="{FF2B5EF4-FFF2-40B4-BE49-F238E27FC236}">
                  <a16:creationId xmlns:a16="http://schemas.microsoft.com/office/drawing/2014/main" id="{B6DDB906-1F52-4D64-8493-4816EDDD34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82" name="Freeform 22">
              <a:extLst>
                <a:ext uri="{FF2B5EF4-FFF2-40B4-BE49-F238E27FC236}">
                  <a16:creationId xmlns:a16="http://schemas.microsoft.com/office/drawing/2014/main" id="{4FA472A5-ABEA-4961-897B-7EB96AF09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3" name="Freeform 23">
              <a:extLst>
                <a:ext uri="{FF2B5EF4-FFF2-40B4-BE49-F238E27FC236}">
                  <a16:creationId xmlns:a16="http://schemas.microsoft.com/office/drawing/2014/main" id="{54226E99-C38F-4456-A1F8-8897483FD9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4" name="Freeform 24">
              <a:extLst>
                <a:ext uri="{FF2B5EF4-FFF2-40B4-BE49-F238E27FC236}">
                  <a16:creationId xmlns:a16="http://schemas.microsoft.com/office/drawing/2014/main" id="{0A4A0196-A383-4629-B9A5-9C87E846C1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5" name="Freeform 25">
              <a:extLst>
                <a:ext uri="{FF2B5EF4-FFF2-40B4-BE49-F238E27FC236}">
                  <a16:creationId xmlns:a16="http://schemas.microsoft.com/office/drawing/2014/main" id="{BA5E608D-2E7B-4662-A9A0-18D4E0F0DC6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6" name="Freeform 26">
              <a:extLst>
                <a:ext uri="{FF2B5EF4-FFF2-40B4-BE49-F238E27FC236}">
                  <a16:creationId xmlns:a16="http://schemas.microsoft.com/office/drawing/2014/main" id="{5E211F37-790F-4BD7-B055-022AE0C2E6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7" name="Freeform 27">
              <a:extLst>
                <a:ext uri="{FF2B5EF4-FFF2-40B4-BE49-F238E27FC236}">
                  <a16:creationId xmlns:a16="http://schemas.microsoft.com/office/drawing/2014/main" id="{96F375D0-232A-490A-9499-CB5FBA3FD9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8" name="Freeform 28">
              <a:extLst>
                <a:ext uri="{FF2B5EF4-FFF2-40B4-BE49-F238E27FC236}">
                  <a16:creationId xmlns:a16="http://schemas.microsoft.com/office/drawing/2014/main" id="{6B33B423-FD0F-4780-A0D6-32FC040B37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9" name="Freeform 29">
              <a:extLst>
                <a:ext uri="{FF2B5EF4-FFF2-40B4-BE49-F238E27FC236}">
                  <a16:creationId xmlns:a16="http://schemas.microsoft.com/office/drawing/2014/main" id="{B6BD1710-838F-4CDD-A000-C6C710A6A0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0" name="Freeform 30">
              <a:extLst>
                <a:ext uri="{FF2B5EF4-FFF2-40B4-BE49-F238E27FC236}">
                  <a16:creationId xmlns:a16="http://schemas.microsoft.com/office/drawing/2014/main" id="{0BB93533-1C95-4B0A-B0E2-168602B08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1" name="Freeform 31">
              <a:extLst>
                <a:ext uri="{FF2B5EF4-FFF2-40B4-BE49-F238E27FC236}">
                  <a16:creationId xmlns:a16="http://schemas.microsoft.com/office/drawing/2014/main" id="{CB0B113D-1987-4D89-A475-511E092FE1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dgm="http://schemas.openxmlformats.org/drawingml/2006/diagram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pic>
        <p:nvPicPr>
          <p:cNvPr id="293" name="Picture 2">
            <a:extLst>
              <a:ext uri="{FF2B5EF4-FFF2-40B4-BE49-F238E27FC236}">
                <a16:creationId xmlns:a16="http://schemas.microsoft.com/office/drawing/2014/main" id="{9BE36DBF-0333-4D36-A5BF-81FDA2406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" y="-13238"/>
            <a:ext cx="4062718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:dgm="http://schemas.openxmlformats.org/drawingml/2006/diagram" xmlns:p14="http://schemas.microsoft.com/office/powerpoint/2010/main" xmlns:a16="http://schemas.microsoft.com/office/drawing/2014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279D5E05-3D41-44CC-857C-F56998A81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3330" y="1134681"/>
            <a:ext cx="2743310" cy="4255025"/>
          </a:xfrm>
        </p:spPr>
        <p:txBody>
          <a:bodyPr>
            <a:normAutofit/>
          </a:bodyPr>
          <a:lstStyle/>
          <a:p>
            <a:r>
              <a:rPr lang="hr-HR" sz="3100" dirty="0">
                <a:solidFill>
                  <a:srgbClr val="FFFFFF"/>
                </a:solidFill>
              </a:rPr>
              <a:t>Primjer razrade ishoda i ostvarenosti ishoda „DOBAR” </a:t>
            </a:r>
            <a:br>
              <a:rPr lang="hr-HR" sz="3100" dirty="0">
                <a:solidFill>
                  <a:srgbClr val="FFFFFF"/>
                </a:solidFill>
              </a:rPr>
            </a:br>
            <a:r>
              <a:rPr lang="hr-HR" sz="3100" dirty="0">
                <a:solidFill>
                  <a:srgbClr val="FFFFFF"/>
                </a:solidFill>
              </a:rPr>
              <a:t>   </a:t>
            </a:r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62CD73BE-E37B-4632-95ED-1F5E3BF047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5861402"/>
              </p:ext>
            </p:extLst>
          </p:nvPr>
        </p:nvGraphicFramePr>
        <p:xfrm>
          <a:off x="4662189" y="901429"/>
          <a:ext cx="6692750" cy="5041900"/>
        </p:xfrm>
        <a:graphic>
          <a:graphicData uri="http://schemas.openxmlformats.org/drawingml/2006/table">
            <a:tbl>
              <a:tblPr firstRow="1" firstCol="1" bandRow="1"/>
              <a:tblGrid>
                <a:gridCol w="2349591">
                  <a:extLst>
                    <a:ext uri="{9D8B030D-6E8A-4147-A177-3AD203B41FA5}">
                      <a16:colId xmlns:a16="http://schemas.microsoft.com/office/drawing/2014/main" val="275799793"/>
                    </a:ext>
                  </a:extLst>
                </a:gridCol>
                <a:gridCol w="2014623">
                  <a:extLst>
                    <a:ext uri="{9D8B030D-6E8A-4147-A177-3AD203B41FA5}">
                      <a16:colId xmlns:a16="http://schemas.microsoft.com/office/drawing/2014/main" val="4086027499"/>
                    </a:ext>
                  </a:extLst>
                </a:gridCol>
                <a:gridCol w="2328536">
                  <a:extLst>
                    <a:ext uri="{9D8B030D-6E8A-4147-A177-3AD203B41FA5}">
                      <a16:colId xmlns:a16="http://schemas.microsoft.com/office/drawing/2014/main" val="3262895931"/>
                    </a:ext>
                  </a:extLst>
                </a:gridCol>
              </a:tblGrid>
              <a:tr h="1348357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hr-HR" sz="1500" b="0" i="0" u="none" strike="noStrike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ODGOJNO-OBRAZOVNI ISHODI</a:t>
                      </a:r>
                      <a:endParaRPr lang="hr-HR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393" marR="98393" marT="1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hr-H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RAZRADA ISHODA</a:t>
                      </a:r>
                      <a:endParaRPr lang="hr-HR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393" marR="98393" marT="1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hr-H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ODGOJNO-OBRAZOVNI ISHODI NA </a:t>
                      </a:r>
                      <a:r>
                        <a:rPr lang="hr-H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RAZINI OSTVARENOSTI „DOBAR“ NA KRAJU RAZREDA</a:t>
                      </a:r>
                      <a:endParaRPr lang="hr-HR" sz="2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393" marR="98393" marT="136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6448832"/>
                  </a:ext>
                </a:extLst>
              </a:tr>
              <a:tr h="3693543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hr-H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FIZ OŠ B.7.2.</a:t>
                      </a:r>
                      <a:endParaRPr lang="hr-HR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hr-H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Analizira međudjelovanje tijela te primjenjuje koncept sile.</a:t>
                      </a:r>
                      <a:endParaRPr lang="hr-HR" sz="26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393" marR="98393" marT="136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hr-H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Analizira učinke međudjelovanja. </a:t>
                      </a:r>
                      <a:endParaRPr lang="hr-HR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hr-H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Opisuje različite vrste sila. </a:t>
                      </a:r>
                      <a:endParaRPr lang="hr-HR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hr-H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Određuje </a:t>
                      </a:r>
                      <a:r>
                        <a:rPr lang="hr-HR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rezultantnu</a:t>
                      </a:r>
                      <a:r>
                        <a:rPr lang="hr-H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silu. </a:t>
                      </a:r>
                      <a:endParaRPr lang="hr-HR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hr-H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Objašnjava silu težu i težinu. Povezuje produljenje opruge s težinom ovješenog utega.</a:t>
                      </a:r>
                      <a:endParaRPr lang="hr-HR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393" marR="98393" marT="136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hr-H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Određuje </a:t>
                      </a:r>
                      <a:r>
                        <a:rPr lang="hr-HR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rezultantnu</a:t>
                      </a:r>
                      <a:r>
                        <a:rPr lang="hr-H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silu na pravcu (grafički i računski). </a:t>
                      </a:r>
                      <a:endParaRPr lang="hr-HR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hr-H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Povezuje produljenje opruge s težinom ovješenog utega. </a:t>
                      </a:r>
                      <a:endParaRPr lang="hr-HR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hr-H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Opisuje elastičnu silu i svojstvo elastičnosti na primjerima. </a:t>
                      </a:r>
                      <a:endParaRPr lang="hr-HR" sz="2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8393" marR="98393" marT="1366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3119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3929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hueMod val="94000"/>
                <a:satMod val="148000"/>
                <a:lumMod val="150000"/>
              </a:schemeClr>
            </a:gs>
            <a:gs pos="100000">
              <a:schemeClr val="bg2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78A47D-4F17-40FE-AB70-7AF78A9575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400" y="-14287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5BE3A7E-6A3F-401E-A025-BBB8FDB8D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20788" cy="6858001"/>
            <a:chOff x="-14288" y="0"/>
            <a:chExt cx="1220788" cy="6858001"/>
          </a:xfrm>
          <a:solidFill>
            <a:schemeClr val="tx1">
              <a:alpha val="60000"/>
            </a:schemeClr>
          </a:soli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41EE9036-817C-476C-BD59-B5184F9A3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098087A-B4E4-4300-A841-44988BD88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5BD5F4B-A39C-4DF9-84E4-A4D33F30E6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D7FA9858-BFA0-4D5B-AF72-B1B65EB069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A508A5F3-AFE0-4750-A9C2-B51A514FFC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2B4AAEB-ABF4-42A7-BE52-0B442190D1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3767C370-4A42-4376-8CAE-606C4BC8F4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36205F53-9C95-4954-B97C-1625BB8A35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DC80B58E-3469-43E9-96FC-D747B69830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E17A4ED2-DDD7-4B4D-A39C-9B0121C886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A2C14A85-E7A9-4E1D-809F-20F5CFA78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id="{F3D51E32-9399-4B7F-8D91-BF9A068B8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9969F9D2-502D-4C1D-ABA5-02B1BF2A00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4AE555C6-5623-478A-BF35-63E9929A3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A3D3AED4-A69E-4301-9BB4-436DC5F0C9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3B8082C-2D81-48D7-8B45-85B7C89296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9AD35461-BA86-408B-8A29-244EB2F2F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F238E495-B6C6-4857-899B-CDD5848312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E20A751E-054C-4EC2-8DA3-0EC923A658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B6E8E701-3D21-4E5C-AB6E-9A7404697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431BDA41-D09D-4984-B888-756F5F81B4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0DC943D2-20E4-4C00-82D2-D405A7C00B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4BC34A74-80A2-4DE1-8ADC-BBD170903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C6C3CA25-431F-4E26-952D-4AA9C4C725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776D1836-82AE-40EF-9829-C6B8D2CF02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9A8E397E-ADF9-45C1-98F4-3F5A86378B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DE07CFD9-357F-40BC-A792-CE874BFE5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D100E463-74E2-457A-8992-D7995E6BB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1082673"/>
            <a:ext cx="2869416" cy="4708528"/>
          </a:xfrm>
        </p:spPr>
        <p:txBody>
          <a:bodyPr>
            <a:normAutofit/>
          </a:bodyPr>
          <a:lstStyle/>
          <a:p>
            <a:pPr algn="r"/>
            <a:r>
              <a:rPr lang="hr-HR" sz="4000"/>
              <a:t>PRAKTIČNI RAD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85ECEC0-FF5D-4348-92C7-1EA7C61E77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454684"/>
            <a:ext cx="0" cy="3649129"/>
          </a:xfrm>
          <a:prstGeom prst="line">
            <a:avLst/>
          </a:prstGeom>
          <a:ln w="2540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F2D1069-CE25-4240-869C-C2D063422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3" y="784226"/>
            <a:ext cx="5751237" cy="5437187"/>
          </a:xfrm>
        </p:spPr>
        <p:txBody>
          <a:bodyPr anchor="ctr">
            <a:normAutofit/>
          </a:bodyPr>
          <a:lstStyle/>
          <a:p>
            <a:r>
              <a:rPr lang="hr-HR" sz="2800" dirty="0"/>
              <a:t>Kako ostvariti odgojno-obrazovni ishod ?</a:t>
            </a:r>
          </a:p>
          <a:p>
            <a:r>
              <a:rPr lang="hr-HR" sz="1800" b="1" dirty="0"/>
              <a:t>Istraživanje fizičkih pojava </a:t>
            </a:r>
            <a:r>
              <a:rPr lang="hr-HR" sz="1800" dirty="0"/>
              <a:t>ostvaruje se:</a:t>
            </a:r>
          </a:p>
          <a:p>
            <a:r>
              <a:rPr lang="hr-HR" sz="1800" dirty="0"/>
              <a:t>a) izvodeći (samostalno, u paru ili u skupini) tijekom učenja i poučavanja </a:t>
            </a:r>
            <a:r>
              <a:rPr lang="hr-HR" sz="1800" b="1" dirty="0"/>
              <a:t>najmanje pet eksperimentalnih </a:t>
            </a:r>
            <a:r>
              <a:rPr lang="hr-HR" sz="1800" dirty="0"/>
              <a:t>istraživanja, od kojih </a:t>
            </a:r>
            <a:r>
              <a:rPr lang="hr-HR" sz="1800" b="1" dirty="0"/>
              <a:t>dva trebaju uključivati mjerenja </a:t>
            </a:r>
          </a:p>
          <a:p>
            <a:r>
              <a:rPr lang="hr-HR" sz="1800" dirty="0"/>
              <a:t>b) sudjelujući tijekom učenja i poučavanja u istraživanjima s pomoću demonstracijskih pokusa i računalnih simulacija </a:t>
            </a:r>
          </a:p>
          <a:p>
            <a:r>
              <a:rPr lang="hr-HR" sz="1800" dirty="0"/>
              <a:t>c)</a:t>
            </a:r>
            <a:r>
              <a:rPr lang="hr-HR" sz="1800" i="1" dirty="0"/>
              <a:t> izvodeći (samostalno, u paru ili u skupini) izvan nastave  učenički projekt (izborno) – </a:t>
            </a:r>
            <a:r>
              <a:rPr lang="hr-HR" sz="1800" b="1" i="1" dirty="0"/>
              <a:t>u dogovoru s učiteljem </a:t>
            </a:r>
            <a:endParaRPr lang="hr-HR" sz="1800" b="1" dirty="0"/>
          </a:p>
          <a:p>
            <a:r>
              <a:rPr lang="hr-HR" sz="1800" dirty="0"/>
              <a:t>Potrebno je inzistirati na pravilnom navođenju izvora informacija.</a:t>
            </a:r>
          </a:p>
          <a:p>
            <a:endParaRPr lang="hr-HR" sz="1800" dirty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4E035BE-9FF4-43D3-BC25-CF582D7FF8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1">
              <a:alpha val="60000"/>
            </a:schemeClr>
          </a:solidFill>
        </p:grpSpPr>
        <p:sp>
          <p:nvSpPr>
            <p:cNvPr id="42" name="Freeform 32">
              <a:extLst>
                <a:ext uri="{FF2B5EF4-FFF2-40B4-BE49-F238E27FC236}">
                  <a16:creationId xmlns:a16="http://schemas.microsoft.com/office/drawing/2014/main" id="{F98BCEB2-EC20-4E84-A994-0AC37292C8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3">
              <a:extLst>
                <a:ext uri="{FF2B5EF4-FFF2-40B4-BE49-F238E27FC236}">
                  <a16:creationId xmlns:a16="http://schemas.microsoft.com/office/drawing/2014/main" id="{7A2E1821-AEDF-417E-9F17-83379E9C0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4">
              <a:extLst>
                <a:ext uri="{FF2B5EF4-FFF2-40B4-BE49-F238E27FC236}">
                  <a16:creationId xmlns:a16="http://schemas.microsoft.com/office/drawing/2014/main" id="{CB3734E2-8292-4B47-B6AB-0E5A058DE9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5">
              <a:extLst>
                <a:ext uri="{FF2B5EF4-FFF2-40B4-BE49-F238E27FC236}">
                  <a16:creationId xmlns:a16="http://schemas.microsoft.com/office/drawing/2014/main" id="{A0B09C51-29AB-45C0-B707-CCFB9DF280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6">
              <a:extLst>
                <a:ext uri="{FF2B5EF4-FFF2-40B4-BE49-F238E27FC236}">
                  <a16:creationId xmlns:a16="http://schemas.microsoft.com/office/drawing/2014/main" id="{510C0CED-AE1B-45AE-B5E1-57521E589D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7">
              <a:extLst>
                <a:ext uri="{FF2B5EF4-FFF2-40B4-BE49-F238E27FC236}">
                  <a16:creationId xmlns:a16="http://schemas.microsoft.com/office/drawing/2014/main" id="{591F2327-4B45-41AA-B41C-7404B6A1E4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8">
              <a:extLst>
                <a:ext uri="{FF2B5EF4-FFF2-40B4-BE49-F238E27FC236}">
                  <a16:creationId xmlns:a16="http://schemas.microsoft.com/office/drawing/2014/main" id="{5A63224C-41A0-42C0-96F6-0B2BE99A13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39">
              <a:extLst>
                <a:ext uri="{FF2B5EF4-FFF2-40B4-BE49-F238E27FC236}">
                  <a16:creationId xmlns:a16="http://schemas.microsoft.com/office/drawing/2014/main" id="{A7C00B9F-C253-4776-9935-EC02254A4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0">
              <a:extLst>
                <a:ext uri="{FF2B5EF4-FFF2-40B4-BE49-F238E27FC236}">
                  <a16:creationId xmlns:a16="http://schemas.microsoft.com/office/drawing/2014/main" id="{5062D4AA-13F3-4064-8440-FFE8562D8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Rectangle 41">
              <a:extLst>
                <a:ext uri="{FF2B5EF4-FFF2-40B4-BE49-F238E27FC236}">
                  <a16:creationId xmlns:a16="http://schemas.microsoft.com/office/drawing/2014/main" id="{3E143B27-CB82-440B-879B-D25C1891C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2127392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8000"/>
                <a:hueMod val="94000"/>
                <a:satMod val="148000"/>
                <a:lumMod val="150000"/>
              </a:schemeClr>
            </a:gs>
            <a:gs pos="100000">
              <a:schemeClr val="bg2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978A47D-4F17-40FE-AB70-7AF78A9575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5400" y="-14287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5BE3A7E-6A3F-401E-A025-BBB8FDB8D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4288" y="0"/>
            <a:ext cx="1220788" cy="6858001"/>
            <a:chOff x="-14288" y="0"/>
            <a:chExt cx="1220788" cy="6858001"/>
          </a:xfrm>
          <a:solidFill>
            <a:schemeClr val="tx1">
              <a:alpha val="60000"/>
            </a:schemeClr>
          </a:soli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41EE9036-817C-476C-BD59-B5184F9A3E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F098087A-B4E4-4300-A841-44988BD88E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F5BD5F4B-A39C-4DF9-84E4-A4D33F30E6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D7FA9858-BFA0-4D5B-AF72-B1B65EB069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A508A5F3-AFE0-4750-A9C2-B51A514FFC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92B4AAEB-ABF4-42A7-BE52-0B442190D1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3767C370-4A42-4376-8CAE-606C4BC8F4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36205F53-9C95-4954-B97C-1625BB8A35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DC80B58E-3469-43E9-96FC-D747B69830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E17A4ED2-DDD7-4B4D-A39C-9B0121C886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A2C14A85-E7A9-4E1D-809F-20F5CFA788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id="{F3D51E32-9399-4B7F-8D91-BF9A068B8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9969F9D2-502D-4C1D-ABA5-02B1BF2A00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4AE555C6-5623-478A-BF35-63E9929A3A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A3D3AED4-A69E-4301-9BB4-436DC5F0C9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C3B8082C-2D81-48D7-8B45-85B7C89296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9AD35461-BA86-408B-8A29-244EB2F2F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F238E495-B6C6-4857-899B-CDD5848312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E20A751E-054C-4EC2-8DA3-0EC923A658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B6E8E701-3D21-4E5C-AB6E-9A74046970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431BDA41-D09D-4984-B888-756F5F81B4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0DC943D2-20E4-4C00-82D2-D405A7C00B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4BC34A74-80A2-4DE1-8ADC-BBD1709035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C6C3CA25-431F-4E26-952D-4AA9C4C725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776D1836-82AE-40EF-9829-C6B8D2CF02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9A8E397E-ADF9-45C1-98F4-3F5A86378B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DE07CFD9-357F-40BC-A792-CE874BFE50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3CFB8E7E-2D72-4D0D-9E35-2E30CC430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1082673"/>
            <a:ext cx="2869416" cy="4708528"/>
          </a:xfrm>
        </p:spPr>
        <p:txBody>
          <a:bodyPr>
            <a:normAutofit/>
          </a:bodyPr>
          <a:lstStyle/>
          <a:p>
            <a:pPr algn="r"/>
            <a:r>
              <a:rPr lang="hr-HR" sz="3400">
                <a:latin typeface="Times New Roman" panose="02020603050405020304" pitchFamily="18" charset="0"/>
                <a:cs typeface="Times New Roman" panose="02020603050405020304" pitchFamily="18" charset="0"/>
              </a:rPr>
              <a:t>Prijedlozi učeničkih projekata:</a:t>
            </a:r>
            <a:br>
              <a:rPr lang="hr-HR" sz="3400"/>
            </a:br>
            <a:endParaRPr lang="hr-HR" sz="340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85ECEC0-FF5D-4348-92C7-1EA7C61E77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454684"/>
            <a:ext cx="0" cy="3649129"/>
          </a:xfrm>
          <a:prstGeom prst="line">
            <a:avLst/>
          </a:prstGeom>
          <a:ln w="25400">
            <a:solidFill>
              <a:schemeClr val="tx1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02D029C-8324-43DD-97AD-5D3D90891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3" y="1082673"/>
            <a:ext cx="5751237" cy="4708528"/>
          </a:xfrm>
        </p:spPr>
        <p:txBody>
          <a:bodyPr anchor="ctr">
            <a:normAutofit/>
          </a:bodyPr>
          <a:lstStyle/>
          <a:p>
            <a:pPr lvl="0"/>
            <a:r>
              <a:rPr lang="hr-HR" sz="1800">
                <a:latin typeface="Times New Roman" panose="02020603050405020304" pitchFamily="18" charset="0"/>
                <a:cs typeface="Times New Roman" panose="02020603050405020304" pitchFamily="18" charset="0"/>
              </a:rPr>
              <a:t>Izrađuje pomičnu mjerku. </a:t>
            </a:r>
          </a:p>
          <a:p>
            <a:pPr lvl="0"/>
            <a:r>
              <a:rPr lang="hr-HR" sz="1800">
                <a:latin typeface="Times New Roman" panose="02020603050405020304" pitchFamily="18" charset="0"/>
                <a:cs typeface="Times New Roman" panose="02020603050405020304" pitchFamily="18" charset="0"/>
              </a:rPr>
              <a:t>Izrađuje dinamometar. </a:t>
            </a:r>
          </a:p>
          <a:p>
            <a:pPr lvl="0"/>
            <a:r>
              <a:rPr lang="hr-HR" sz="1800">
                <a:latin typeface="Times New Roman" panose="02020603050405020304" pitchFamily="18" charset="0"/>
                <a:cs typeface="Times New Roman" panose="02020603050405020304" pitchFamily="18" charset="0"/>
              </a:rPr>
              <a:t>Izrađuje vagu. </a:t>
            </a:r>
          </a:p>
          <a:p>
            <a:pPr lvl="0"/>
            <a:r>
              <a:rPr lang="hr-HR" sz="1800">
                <a:latin typeface="Times New Roman" panose="02020603050405020304" pitchFamily="18" charset="0"/>
                <a:cs typeface="Times New Roman" panose="02020603050405020304" pitchFamily="18" charset="0"/>
              </a:rPr>
              <a:t>Izrađuje areometar. </a:t>
            </a:r>
          </a:p>
          <a:p>
            <a:pPr lvl="0"/>
            <a:r>
              <a:rPr lang="hr-HR" sz="1800">
                <a:latin typeface="Times New Roman" panose="02020603050405020304" pitchFamily="18" charset="0"/>
                <a:cs typeface="Times New Roman" panose="02020603050405020304" pitchFamily="18" charset="0"/>
              </a:rPr>
              <a:t>Izrađuje crnu kutiju. </a:t>
            </a:r>
          </a:p>
          <a:p>
            <a:pPr lvl="0"/>
            <a:r>
              <a:rPr lang="hr-HR" sz="1800">
                <a:latin typeface="Times New Roman" panose="02020603050405020304" pitchFamily="18" charset="0"/>
                <a:cs typeface="Times New Roman" panose="02020603050405020304" pitchFamily="18" charset="0"/>
              </a:rPr>
              <a:t>Izrađuje vodeni sat. </a:t>
            </a:r>
          </a:p>
          <a:p>
            <a:pPr lvl="0"/>
            <a:r>
              <a:rPr lang="hr-HR" sz="1800">
                <a:latin typeface="Times New Roman" panose="02020603050405020304" pitchFamily="18" charset="0"/>
                <a:cs typeface="Times New Roman" panose="02020603050405020304" pitchFamily="18" charset="0"/>
              </a:rPr>
              <a:t>Izrađuje barometar. </a:t>
            </a:r>
          </a:p>
          <a:p>
            <a:pPr lvl="0"/>
            <a:r>
              <a:rPr lang="hr-HR" sz="1800">
                <a:latin typeface="Times New Roman" panose="02020603050405020304" pitchFamily="18" charset="0"/>
                <a:cs typeface="Times New Roman" panose="02020603050405020304" pitchFamily="18" charset="0"/>
              </a:rPr>
              <a:t>Izrađuje pop-pop čamac. </a:t>
            </a:r>
          </a:p>
          <a:p>
            <a:pPr lvl="0"/>
            <a:r>
              <a:rPr lang="hr-HR" sz="1800">
                <a:latin typeface="Times New Roman" panose="02020603050405020304" pitchFamily="18" charset="0"/>
                <a:cs typeface="Times New Roman" panose="02020603050405020304" pitchFamily="18" charset="0"/>
              </a:rPr>
              <a:t>Izrađuje balon na topli zrak. </a:t>
            </a:r>
          </a:p>
          <a:p>
            <a:pPr lvl="0"/>
            <a:r>
              <a:rPr lang="hr-HR" sz="1800">
                <a:latin typeface="Times New Roman" panose="02020603050405020304" pitchFamily="18" charset="0"/>
                <a:cs typeface="Times New Roman" panose="02020603050405020304" pitchFamily="18" charset="0"/>
              </a:rPr>
              <a:t>Izrađuje termometar.</a:t>
            </a:r>
          </a:p>
          <a:p>
            <a:endParaRPr lang="hr-HR" sz="180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F4E035BE-9FF4-43D3-BC25-CF582D7FF8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1">
              <a:alpha val="60000"/>
            </a:schemeClr>
          </a:solidFill>
        </p:grpSpPr>
        <p:sp>
          <p:nvSpPr>
            <p:cNvPr id="42" name="Freeform 32">
              <a:extLst>
                <a:ext uri="{FF2B5EF4-FFF2-40B4-BE49-F238E27FC236}">
                  <a16:creationId xmlns:a16="http://schemas.microsoft.com/office/drawing/2014/main" id="{F98BCEB2-EC20-4E84-A994-0AC37292C8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3">
              <a:extLst>
                <a:ext uri="{FF2B5EF4-FFF2-40B4-BE49-F238E27FC236}">
                  <a16:creationId xmlns:a16="http://schemas.microsoft.com/office/drawing/2014/main" id="{7A2E1821-AEDF-417E-9F17-83379E9C09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4">
              <a:extLst>
                <a:ext uri="{FF2B5EF4-FFF2-40B4-BE49-F238E27FC236}">
                  <a16:creationId xmlns:a16="http://schemas.microsoft.com/office/drawing/2014/main" id="{CB3734E2-8292-4B47-B6AB-0E5A058DE9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5">
              <a:extLst>
                <a:ext uri="{FF2B5EF4-FFF2-40B4-BE49-F238E27FC236}">
                  <a16:creationId xmlns:a16="http://schemas.microsoft.com/office/drawing/2014/main" id="{A0B09C51-29AB-45C0-B707-CCFB9DF280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6">
              <a:extLst>
                <a:ext uri="{FF2B5EF4-FFF2-40B4-BE49-F238E27FC236}">
                  <a16:creationId xmlns:a16="http://schemas.microsoft.com/office/drawing/2014/main" id="{510C0CED-AE1B-45AE-B5E1-57521E589D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7">
              <a:extLst>
                <a:ext uri="{FF2B5EF4-FFF2-40B4-BE49-F238E27FC236}">
                  <a16:creationId xmlns:a16="http://schemas.microsoft.com/office/drawing/2014/main" id="{591F2327-4B45-41AA-B41C-7404B6A1E4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38">
              <a:extLst>
                <a:ext uri="{FF2B5EF4-FFF2-40B4-BE49-F238E27FC236}">
                  <a16:creationId xmlns:a16="http://schemas.microsoft.com/office/drawing/2014/main" id="{5A63224C-41A0-42C0-96F6-0B2BE99A13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39">
              <a:extLst>
                <a:ext uri="{FF2B5EF4-FFF2-40B4-BE49-F238E27FC236}">
                  <a16:creationId xmlns:a16="http://schemas.microsoft.com/office/drawing/2014/main" id="{A7C00B9F-C253-4776-9935-EC02254A4F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0">
              <a:extLst>
                <a:ext uri="{FF2B5EF4-FFF2-40B4-BE49-F238E27FC236}">
                  <a16:creationId xmlns:a16="http://schemas.microsoft.com/office/drawing/2014/main" id="{5062D4AA-13F3-4064-8440-FFE8562D85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Rectangle 41">
              <a:extLst>
                <a:ext uri="{FF2B5EF4-FFF2-40B4-BE49-F238E27FC236}">
                  <a16:creationId xmlns:a16="http://schemas.microsoft.com/office/drawing/2014/main" id="{3E143B27-CB82-440B-879B-D25C1891C1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</p:spTree>
    <p:extLst>
      <p:ext uri="{BB962C8B-B14F-4D97-AF65-F5344CB8AC3E}">
        <p14:creationId xmlns:p14="http://schemas.microsoft.com/office/powerpoint/2010/main" val="39430114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ružnica">
  <a:themeElements>
    <a:clrScheme name="Kružnica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Kružnic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ružnica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796</Words>
  <Application>Microsoft Office PowerPoint</Application>
  <PresentationFormat>Široki zaslon</PresentationFormat>
  <Paragraphs>78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Tw Cen MT</vt:lpstr>
      <vt:lpstr>Verdana</vt:lpstr>
      <vt:lpstr>Kružnica</vt:lpstr>
      <vt:lpstr>PowerPoint prezentacija</vt:lpstr>
      <vt:lpstr>ODGOJNO – OBRAZOVNI ISHODI</vt:lpstr>
      <vt:lpstr>Tri pristupa vrednovanju :</vt:lpstr>
      <vt:lpstr>Elementi vrednovanja u nastavi fizike</vt:lpstr>
      <vt:lpstr>Elementi vrednovanja u nastavi fizike</vt:lpstr>
      <vt:lpstr>Elementi vrednovanja u nastavi fizike</vt:lpstr>
      <vt:lpstr>Primjer razrade ishoda i ostvarenosti ishoda „DOBAR”     </vt:lpstr>
      <vt:lpstr>PRAKTIČNI RAD</vt:lpstr>
      <vt:lpstr>Prijedlozi učeničkih projekata: </vt:lpstr>
      <vt:lpstr>PRIJEDLOZI UČENIČKIH EKSPERIMENTALNIH ISTRAŽIVANJA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Vedrana Kasalo</dc:creator>
  <cp:lastModifiedBy>Vedrana Kasalo</cp:lastModifiedBy>
  <cp:revision>4</cp:revision>
  <dcterms:created xsi:type="dcterms:W3CDTF">2019-09-05T13:25:09Z</dcterms:created>
  <dcterms:modified xsi:type="dcterms:W3CDTF">2019-09-08T12:05:35Z</dcterms:modified>
</cp:coreProperties>
</file>