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98" r:id="rId3"/>
    <p:sldId id="299" r:id="rId4"/>
    <p:sldId id="300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9144000" cy="5143500" type="screen16x9"/>
  <p:notesSz cx="6858000" cy="9144000"/>
  <p:embeddedFontLst>
    <p:embeddedFont>
      <p:font typeface="Sniglet" panose="020B0604020202020204" charset="0"/>
      <p:regular r:id="rId18"/>
    </p:embeddedFont>
    <p:embeddedFont>
      <p:font typeface="Corbel Light" panose="020B0303020204020204" pitchFamily="34" charset="0"/>
      <p:regular r:id="rId19"/>
      <p:italic r:id="rId20"/>
    </p:embeddedFont>
    <p:embeddedFont>
      <p:font typeface="Dosis" panose="020B0604020202020204" charset="-18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49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495499" y="1042618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KATOLIČKA CRKVA I ZNANOST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8A0AD82-A033-9B1D-A68D-88261ED0AF89}"/>
              </a:ext>
            </a:extLst>
          </p:cNvPr>
          <p:cNvSpPr/>
          <p:nvPr/>
        </p:nvSpPr>
        <p:spPr>
          <a:xfrm>
            <a:off x="2423013" y="2316718"/>
            <a:ext cx="42979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800" b="0" cap="none" spc="0" dirty="0">
                <a:ln w="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latin typeface="Corbel Light" panose="020B0303020204020204" pitchFamily="34" charset="0"/>
              </a:rPr>
              <a:t>Napravili učenici Ana </a:t>
            </a:r>
            <a:r>
              <a:rPr lang="hr-HR" sz="1800" b="0" cap="none" spc="0" dirty="0" err="1">
                <a:ln w="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latin typeface="Corbel Light" panose="020B0303020204020204" pitchFamily="34" charset="0"/>
              </a:rPr>
              <a:t>Kostović</a:t>
            </a:r>
            <a:r>
              <a:rPr lang="hr-HR" sz="1800" b="0" cap="none" spc="0" dirty="0">
                <a:ln w="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latin typeface="Corbel Light" panose="020B0303020204020204" pitchFamily="34" charset="0"/>
              </a:rPr>
              <a:t> i Andrija Čolak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A55955-A12E-80B2-5F48-48D36EA8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IVAN VREMAN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59715A-BDD9-37E5-45B2-A55ACE0EB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Rođen je u Splitu 1583.</a:t>
            </a:r>
          </a:p>
          <a:p>
            <a:r>
              <a:rPr lang="hr-HR" sz="1800" dirty="0"/>
              <a:t>Školovao se u Rimu i pokazao posebnu sklonost prema matematici i astronomiji </a:t>
            </a:r>
          </a:p>
          <a:p>
            <a:r>
              <a:rPr lang="hr-HR" sz="1800" dirty="0"/>
              <a:t>Proučavao je pomrčinu Mjeseca, opisao zemljopisne koordinate i magnetske deklinacije</a:t>
            </a:r>
          </a:p>
          <a:p>
            <a:r>
              <a:rPr lang="hr-HR" sz="1800" dirty="0"/>
              <a:t>S obzirom na svoje mogućnosti mogao je postići puno više, ali se brzo posvetio vjerovjesničkom poslanju te rano i preminuo 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9FCCF2-FCF6-7992-8F94-08A2C60B47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Google Shape;991;p47">
            <a:extLst>
              <a:ext uri="{FF2B5EF4-FFF2-40B4-BE49-F238E27FC236}">
                <a16:creationId xmlns:a16="http://schemas.microsoft.com/office/drawing/2014/main" id="{47413C2C-9351-37BC-5052-13F3B480AC3C}"/>
              </a:ext>
            </a:extLst>
          </p:cNvPr>
          <p:cNvSpPr/>
          <p:nvPr/>
        </p:nvSpPr>
        <p:spPr>
          <a:xfrm>
            <a:off x="2068228" y="422367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E273F4-FAB9-8C8B-2AEC-E9CA41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LOVRO GRISOGON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C5754D-E522-A0BE-2B67-61EAF2F3E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Rođen je u Splitu 1596.</a:t>
            </a:r>
          </a:p>
          <a:p>
            <a:r>
              <a:rPr lang="hr-HR" sz="1800" dirty="0"/>
              <a:t>Prvi Isusovac u Rijeci</a:t>
            </a:r>
          </a:p>
          <a:p>
            <a:r>
              <a:rPr lang="hr-HR" sz="1800" dirty="0"/>
              <a:t>U teološkim studijama duboko se oslanjao na prirodne znanosti</a:t>
            </a:r>
          </a:p>
          <a:p>
            <a:r>
              <a:rPr lang="hr-HR" sz="1800" dirty="0"/>
              <a:t>Pisao je rasprave o astronomiji i životinjama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0DC49E-976E-2861-0D68-C559B271F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074" name="Picture 2" descr="Grisogono, Lovro | Hrvatska enciklopedija">
            <a:extLst>
              <a:ext uri="{FF2B5EF4-FFF2-40B4-BE49-F238E27FC236}">
                <a16:creationId xmlns:a16="http://schemas.microsoft.com/office/drawing/2014/main" id="{BD74676F-FD59-ED4B-CD56-73BCDE0F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16" y="2637087"/>
            <a:ext cx="1789019" cy="21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91;p47">
            <a:extLst>
              <a:ext uri="{FF2B5EF4-FFF2-40B4-BE49-F238E27FC236}">
                <a16:creationId xmlns:a16="http://schemas.microsoft.com/office/drawing/2014/main" id="{88198409-C797-2B72-B88E-56BB8FB01587}"/>
              </a:ext>
            </a:extLst>
          </p:cNvPr>
          <p:cNvSpPr/>
          <p:nvPr/>
        </p:nvSpPr>
        <p:spPr>
          <a:xfrm>
            <a:off x="1611068" y="422367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6C44CB-BB67-E634-AB3E-FFAB1892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225025"/>
            <a:ext cx="7046259" cy="857400"/>
          </a:xfrm>
        </p:spPr>
        <p:txBody>
          <a:bodyPr/>
          <a:lstStyle/>
          <a:p>
            <a:pPr algn="ctr"/>
            <a:r>
              <a:rPr lang="hr-HR" sz="2800" dirty="0"/>
              <a:t>STJEPAN GLAVAČ I FRANJO JAMBREHOVIĆ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37AF84-F0DF-AFD5-7BB8-DE7BCB3B8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Stjepan </a:t>
            </a:r>
            <a:r>
              <a:rPr lang="hr-HR" sz="1800" dirty="0" err="1"/>
              <a:t>Glavač</a:t>
            </a:r>
            <a:r>
              <a:rPr lang="hr-HR" sz="1800" dirty="0"/>
              <a:t> rođen je 1627. , a umro 1680. godine</a:t>
            </a:r>
          </a:p>
          <a:p>
            <a:r>
              <a:rPr lang="hr-HR" sz="1800" dirty="0"/>
              <a:t>Djelovao je kao profesor i poznat je po svom Hrvatskom atlasu iz 1673.</a:t>
            </a:r>
          </a:p>
          <a:p>
            <a:r>
              <a:rPr lang="hr-HR" sz="1800" dirty="0"/>
              <a:t>Franjo </a:t>
            </a:r>
            <a:r>
              <a:rPr lang="hr-HR" sz="1800" dirty="0" err="1"/>
              <a:t>Jambrehovioć</a:t>
            </a:r>
            <a:r>
              <a:rPr lang="hr-HR" sz="1800" dirty="0"/>
              <a:t> rođen je 1631. , a umro 1703. godine</a:t>
            </a:r>
          </a:p>
          <a:p>
            <a:r>
              <a:rPr lang="hr-HR" sz="1800" dirty="0"/>
              <a:t>Također profesor koji je predavao logiku i fiziku objavio je svoja djela pod nazivom </a:t>
            </a:r>
            <a:r>
              <a:rPr lang="hr-HR" sz="1800" dirty="0" err="1"/>
              <a:t>Philosophia</a:t>
            </a:r>
            <a:r>
              <a:rPr lang="hr-HR" sz="1800" dirty="0"/>
              <a:t> </a:t>
            </a:r>
            <a:r>
              <a:rPr lang="hr-HR" sz="1800" dirty="0" err="1"/>
              <a:t>peripatetica</a:t>
            </a:r>
            <a:r>
              <a:rPr lang="hr-HR" sz="1800" dirty="0"/>
              <a:t> u Beču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92A781-D5BD-6D4E-64FD-D638892C19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0A5AFA-626A-D110-0BE9-14824B7C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25" y="1178137"/>
            <a:ext cx="1556497" cy="15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BA91A6-16A4-438A-F34C-92298550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826" y="3200537"/>
            <a:ext cx="1569357" cy="1837800"/>
          </a:xfrm>
          <a:prstGeom prst="rect">
            <a:avLst/>
          </a:prstGeom>
        </p:spPr>
      </p:pic>
      <p:sp>
        <p:nvSpPr>
          <p:cNvPr id="7" name="Google Shape;991;p47">
            <a:extLst>
              <a:ext uri="{FF2B5EF4-FFF2-40B4-BE49-F238E27FC236}">
                <a16:creationId xmlns:a16="http://schemas.microsoft.com/office/drawing/2014/main" id="{1011B748-8048-26DF-9254-ADB57175FC00}"/>
              </a:ext>
            </a:extLst>
          </p:cNvPr>
          <p:cNvSpPr/>
          <p:nvPr/>
        </p:nvSpPr>
        <p:spPr>
          <a:xfrm>
            <a:off x="264425" y="498559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582340-C4DD-4339-8959-9E03BC8B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5" y="236523"/>
            <a:ext cx="6140400" cy="857400"/>
          </a:xfrm>
        </p:spPr>
        <p:txBody>
          <a:bodyPr/>
          <a:lstStyle/>
          <a:p>
            <a:pPr algn="ctr"/>
            <a:r>
              <a:rPr lang="hr-HR" sz="3600" dirty="0"/>
              <a:t>MIHAEL LIPŠIĆ I JOSIP ZANCHI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FF1CE0-78D3-DC3A-E35C-189CD2D23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Mihael </a:t>
            </a:r>
            <a:r>
              <a:rPr lang="hr-HR" sz="1800" dirty="0" err="1"/>
              <a:t>Lipšić</a:t>
            </a:r>
            <a:r>
              <a:rPr lang="hr-HR" sz="1800" dirty="0"/>
              <a:t> je rođen 1703. i umro 1765. godine</a:t>
            </a:r>
          </a:p>
          <a:p>
            <a:r>
              <a:rPr lang="hr-HR" sz="1800" dirty="0"/>
              <a:t>Predavao je matematiku i svojim radom </a:t>
            </a:r>
            <a:r>
              <a:rPr lang="hr-HR" sz="1800" dirty="0" err="1"/>
              <a:t>Statica</a:t>
            </a:r>
            <a:r>
              <a:rPr lang="hr-HR" sz="1800" dirty="0"/>
              <a:t> možda najzaslužniji za uspostavu </a:t>
            </a:r>
            <a:r>
              <a:rPr lang="hr-HR" sz="1800" dirty="0" err="1"/>
              <a:t>newtonizma</a:t>
            </a:r>
            <a:r>
              <a:rPr lang="hr-HR" sz="1800" dirty="0"/>
              <a:t> u Slovačkoj i tom dijelu Europe </a:t>
            </a:r>
          </a:p>
          <a:p>
            <a:r>
              <a:rPr lang="hr-HR" sz="1800" dirty="0"/>
              <a:t>Josip </a:t>
            </a:r>
            <a:r>
              <a:rPr lang="hr-HR" sz="1800" dirty="0" err="1"/>
              <a:t>Zanchi</a:t>
            </a:r>
            <a:r>
              <a:rPr lang="hr-HR" sz="1800" dirty="0"/>
              <a:t> rođen je u Rijeci 1710. </a:t>
            </a:r>
          </a:p>
          <a:p>
            <a:r>
              <a:rPr lang="hr-HR" sz="1800" dirty="0"/>
              <a:t>Radio je kao profesor u Beču, njegovo djelo </a:t>
            </a:r>
            <a:r>
              <a:rPr lang="hr-HR" sz="1800" dirty="0" err="1"/>
              <a:t>Physica</a:t>
            </a:r>
            <a:r>
              <a:rPr lang="hr-HR" sz="1800" dirty="0"/>
              <a:t> u mnogo čemu je promijenilo sliku fizike i znanstvenog pristupa u Austriji i Hrvatskoj</a:t>
            </a:r>
          </a:p>
          <a:p>
            <a:r>
              <a:rPr lang="hr-HR" sz="1800" dirty="0"/>
              <a:t>Umro je 1765. godine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6722BF9-F84B-77CC-B707-6979F9FDBA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991;p47">
            <a:extLst>
              <a:ext uri="{FF2B5EF4-FFF2-40B4-BE49-F238E27FC236}">
                <a16:creationId xmlns:a16="http://schemas.microsoft.com/office/drawing/2014/main" id="{547AC9F8-B9C1-FEA5-BD63-289AD2FE6D43}"/>
              </a:ext>
            </a:extLst>
          </p:cNvPr>
          <p:cNvSpPr/>
          <p:nvPr/>
        </p:nvSpPr>
        <p:spPr>
          <a:xfrm>
            <a:off x="560478" y="433865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F0513-D580-FBF4-255C-5F77B4D8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FERDINAND KONŠĆAK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F80A60-76D5-340D-14A5-E2EB1CC4F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Rođen je 1703. u Varaždinu</a:t>
            </a:r>
          </a:p>
          <a:p>
            <a:r>
              <a:rPr lang="hr-HR" sz="1800" dirty="0"/>
              <a:t>Predavao je na Isusovačkom kolegiju u Zagrebu prije nego što se zaputio u Ameriku, gdje je ostao sve do smrti</a:t>
            </a:r>
          </a:p>
          <a:p>
            <a:r>
              <a:rPr lang="hr-HR" sz="1800" dirty="0"/>
              <a:t>Razriješio je staru dvojbu dokazavši da Kalifornija nije otok te je ostao zapamćen po svojim zemljopisnim kartama Kalifornije</a:t>
            </a:r>
          </a:p>
          <a:p>
            <a:r>
              <a:rPr lang="hr-HR" sz="1800" dirty="0"/>
              <a:t>Ferdinand je među najistaknutijim Isusovcima koji su svoju slavu stekli u misijskim poslanjima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3C61598-339A-ADFF-DD7A-4EDCAA7FC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5AE4AE-A07A-3AF3-E94F-D6A9D9D6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87" y="3108237"/>
            <a:ext cx="1290597" cy="1740131"/>
          </a:xfrm>
          <a:prstGeom prst="rect">
            <a:avLst/>
          </a:prstGeom>
        </p:spPr>
      </p:pic>
      <p:sp>
        <p:nvSpPr>
          <p:cNvPr id="6" name="Google Shape;991;p47">
            <a:extLst>
              <a:ext uri="{FF2B5EF4-FFF2-40B4-BE49-F238E27FC236}">
                <a16:creationId xmlns:a16="http://schemas.microsoft.com/office/drawing/2014/main" id="{3B0E1216-0F12-337C-D033-2D3654159819}"/>
              </a:ext>
            </a:extLst>
          </p:cNvPr>
          <p:cNvSpPr/>
          <p:nvPr/>
        </p:nvSpPr>
        <p:spPr>
          <a:xfrm>
            <a:off x="1253881" y="422367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96552-CCE7-901B-0432-B25B88FD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FAUST VRANČIĆ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2100F61-8953-FDF4-6626-603397363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Rođen je Šibeniku 1551. godine</a:t>
            </a:r>
          </a:p>
          <a:p>
            <a:r>
              <a:rPr lang="hr-HR" sz="1800" dirty="0"/>
              <a:t>Školovao se u Požunu i u Padovi, u Rimu je počeo temeljitije studirati prirodne znanosti i tehniku</a:t>
            </a:r>
          </a:p>
          <a:p>
            <a:r>
              <a:rPr lang="hr-HR" sz="1800" dirty="0"/>
              <a:t>Među brojnim izumima najpoznatiji je padobran, koji je sam iskušao u Veneciji</a:t>
            </a:r>
          </a:p>
          <a:p>
            <a:r>
              <a:rPr lang="hr-HR" sz="1800" dirty="0"/>
              <a:t>Bio je </a:t>
            </a:r>
            <a:r>
              <a:rPr lang="hr-HR" sz="1800" dirty="0" err="1"/>
              <a:t>Čadanski</a:t>
            </a:r>
            <a:r>
              <a:rPr lang="hr-HR" sz="1800" dirty="0"/>
              <a:t> biskup i obavljao je dužnosti kraljevskog savjetnika za Mađarsku i Transilvaniju</a:t>
            </a:r>
          </a:p>
          <a:p>
            <a:r>
              <a:rPr lang="hr-HR" sz="1800" dirty="0"/>
              <a:t>Umire u Veneciji 1617., a tijelo mu je prevezeno u domovinu.</a:t>
            </a:r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956A65A-9DF3-907C-EBC7-350E8F68B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Google Shape;991;p47">
            <a:extLst>
              <a:ext uri="{FF2B5EF4-FFF2-40B4-BE49-F238E27FC236}">
                <a16:creationId xmlns:a16="http://schemas.microsoft.com/office/drawing/2014/main" id="{785D0867-1B58-A7E8-794E-460CAAE768C4}"/>
              </a:ext>
            </a:extLst>
          </p:cNvPr>
          <p:cNvSpPr/>
          <p:nvPr/>
        </p:nvSpPr>
        <p:spPr>
          <a:xfrm>
            <a:off x="1825381" y="464344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1026" name="Picture 2" descr="Faust Vrančić">
            <a:extLst>
              <a:ext uri="{FF2B5EF4-FFF2-40B4-BE49-F238E27FC236}">
                <a16:creationId xmlns:a16="http://schemas.microsoft.com/office/drawing/2014/main" id="{9451DBDC-2351-E670-4AD0-51905F05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31" y="1590623"/>
            <a:ext cx="1495425" cy="20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840B9827-0EE7-5FBB-6627-B6B6E54DF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250" y="3040481"/>
            <a:ext cx="4825500" cy="8199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POČETCI POVIJESTI ZNANOSTI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D3DE08D3-0A99-4A8B-EEAA-0F59829345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Google Shape;568;p18">
            <a:extLst>
              <a:ext uri="{FF2B5EF4-FFF2-40B4-BE49-F238E27FC236}">
                <a16:creationId xmlns:a16="http://schemas.microsoft.com/office/drawing/2014/main" id="{F17BE57F-2771-4B67-3020-E08CC778EF62}"/>
              </a:ext>
            </a:extLst>
          </p:cNvPr>
          <p:cNvSpPr/>
          <p:nvPr/>
        </p:nvSpPr>
        <p:spPr>
          <a:xfrm>
            <a:off x="4682043" y="847149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" name="Google Shape;569;p18">
            <a:extLst>
              <a:ext uri="{FF2B5EF4-FFF2-40B4-BE49-F238E27FC236}">
                <a16:creationId xmlns:a16="http://schemas.microsoft.com/office/drawing/2014/main" id="{E899FAC3-1B52-DB3F-C3FF-9AC678371CCD}"/>
              </a:ext>
            </a:extLst>
          </p:cNvPr>
          <p:cNvSpPr/>
          <p:nvPr/>
        </p:nvSpPr>
        <p:spPr>
          <a:xfrm rot="1473079">
            <a:off x="3402217" y="1409808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6" name="Google Shape;570;p18">
            <a:extLst>
              <a:ext uri="{FF2B5EF4-FFF2-40B4-BE49-F238E27FC236}">
                <a16:creationId xmlns:a16="http://schemas.microsoft.com/office/drawing/2014/main" id="{E35563E1-5A90-4A27-1F87-17E228DC8C29}"/>
              </a:ext>
            </a:extLst>
          </p:cNvPr>
          <p:cNvSpPr/>
          <p:nvPr/>
        </p:nvSpPr>
        <p:spPr>
          <a:xfrm>
            <a:off x="4316195" y="541914"/>
            <a:ext cx="338774" cy="30523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571;p18">
            <a:extLst>
              <a:ext uri="{FF2B5EF4-FFF2-40B4-BE49-F238E27FC236}">
                <a16:creationId xmlns:a16="http://schemas.microsoft.com/office/drawing/2014/main" id="{084AF738-4887-7831-3F34-2E0B72F37D78}"/>
              </a:ext>
            </a:extLst>
          </p:cNvPr>
          <p:cNvSpPr/>
          <p:nvPr/>
        </p:nvSpPr>
        <p:spPr>
          <a:xfrm rot="2487273">
            <a:off x="4173563" y="2071178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C9F2D-39A8-A97D-8D28-5BBCFBFD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MEZOPOTAMIJA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A5CC97-5222-9921-F8DF-1B6C24265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Poznata kao „KOLIJEVKA CIVILIZACIJE”</a:t>
            </a:r>
          </a:p>
          <a:p>
            <a:r>
              <a:rPr lang="hr-HR" sz="1800" dirty="0"/>
              <a:t>Antička babilonska civilizacija-Mezopotamija</a:t>
            </a:r>
          </a:p>
          <a:p>
            <a:r>
              <a:rPr lang="hr-HR" sz="1800" dirty="0"/>
              <a:t>Gotovo svaka povijest znanosti započinje na tom području</a:t>
            </a:r>
          </a:p>
          <a:p>
            <a:r>
              <a:rPr lang="hr-HR" sz="1800" dirty="0"/>
              <a:t>kula babilonska-na ovoj ili nekoj sličnoj kuli rodila se znanost</a:t>
            </a:r>
          </a:p>
          <a:p>
            <a:r>
              <a:rPr lang="hr-HR" sz="1800" dirty="0"/>
              <a:t>539.g.pr.Kr. Carstvo pada pod Perziju-babilonska astronomska istraživanja se i dalje nastavljaju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AF5B9E6-E64B-0154-C2C8-60D5D12AA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3074" name="Picture 2" descr="Babilonska kula – nekada raskoš, sada ruševina - Biblija i znanost">
            <a:extLst>
              <a:ext uri="{FF2B5EF4-FFF2-40B4-BE49-F238E27FC236}">
                <a16:creationId xmlns:a16="http://schemas.microsoft.com/office/drawing/2014/main" id="{3E2B828D-28C8-AE79-4BBC-CFFB8DE0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2" y="3347615"/>
            <a:ext cx="2349033" cy="1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4;p47">
            <a:extLst>
              <a:ext uri="{FF2B5EF4-FFF2-40B4-BE49-F238E27FC236}">
                <a16:creationId xmlns:a16="http://schemas.microsoft.com/office/drawing/2014/main" id="{D30F5A19-A98A-3881-38D6-BBBA20EACA62}"/>
              </a:ext>
            </a:extLst>
          </p:cNvPr>
          <p:cNvSpPr/>
          <p:nvPr/>
        </p:nvSpPr>
        <p:spPr>
          <a:xfrm>
            <a:off x="1565496" y="455417"/>
            <a:ext cx="577348" cy="396615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AF0DC-E150-B535-05B9-4FE7BFE8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OSTALI ZNANSTVENICI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B8A752-09A6-FC1B-1C3E-E8E07D0C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1302837"/>
            <a:ext cx="6244546" cy="3610800"/>
          </a:xfrm>
        </p:spPr>
        <p:txBody>
          <a:bodyPr/>
          <a:lstStyle/>
          <a:p>
            <a:r>
              <a:rPr lang="hr-HR" sz="1800" dirty="0"/>
              <a:t>Za tumačenje svemira moralo se razvijati znanje u matematici</a:t>
            </a:r>
          </a:p>
          <a:p>
            <a:r>
              <a:rPr lang="hr-HR" sz="1800" dirty="0"/>
              <a:t>Djelom grčkog zvjezdoznanca Ptolomeja postiglo je svoj vrhunac</a:t>
            </a:r>
          </a:p>
          <a:p>
            <a:r>
              <a:rPr lang="hr-HR" sz="1800" dirty="0"/>
              <a:t>II. Stoljeće </a:t>
            </a:r>
          </a:p>
          <a:p>
            <a:r>
              <a:rPr lang="hr-HR" sz="1800" dirty="0"/>
              <a:t>Nikola Kopernik uočio je pogreške u geocentričnom sustavu</a:t>
            </a:r>
          </a:p>
          <a:p>
            <a:r>
              <a:rPr lang="hr-HR" sz="1800" dirty="0"/>
              <a:t>Došlo do znanstvenog preokreta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20B2F6-4D53-C434-3153-8A499942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4" name="Picture 6" descr="Klaudije Ptolomej: Biografija, Kreativnost, Karijera, Lični život | Kultura  i društvo 2022">
            <a:extLst>
              <a:ext uri="{FF2B5EF4-FFF2-40B4-BE49-F238E27FC236}">
                <a16:creationId xmlns:a16="http://schemas.microsoft.com/office/drawing/2014/main" id="{17306DE1-5928-D736-0A15-2283EB7C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80" y="2972798"/>
            <a:ext cx="1713707" cy="19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84;p47">
            <a:extLst>
              <a:ext uri="{FF2B5EF4-FFF2-40B4-BE49-F238E27FC236}">
                <a16:creationId xmlns:a16="http://schemas.microsoft.com/office/drawing/2014/main" id="{F50EE08E-9692-89CE-FA90-70CB5447C644}"/>
              </a:ext>
            </a:extLst>
          </p:cNvPr>
          <p:cNvSpPr/>
          <p:nvPr/>
        </p:nvSpPr>
        <p:spPr>
          <a:xfrm>
            <a:off x="943990" y="455417"/>
            <a:ext cx="577348" cy="396615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D041B887-E5DB-5F6E-E7E6-25A62CCB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2175" y="2926181"/>
            <a:ext cx="4825500" cy="8199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ISTINE I NEISTINE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0CFE04E-BEC8-EDA1-742B-BE6BC24CA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Google Shape;568;p18">
            <a:extLst>
              <a:ext uri="{FF2B5EF4-FFF2-40B4-BE49-F238E27FC236}">
                <a16:creationId xmlns:a16="http://schemas.microsoft.com/office/drawing/2014/main" id="{56C1BB95-4945-183C-464A-EA3EE6B8341C}"/>
              </a:ext>
            </a:extLst>
          </p:cNvPr>
          <p:cNvSpPr/>
          <p:nvPr/>
        </p:nvSpPr>
        <p:spPr>
          <a:xfrm>
            <a:off x="4760625" y="797143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" name="Google Shape;569;p18">
            <a:extLst>
              <a:ext uri="{FF2B5EF4-FFF2-40B4-BE49-F238E27FC236}">
                <a16:creationId xmlns:a16="http://schemas.microsoft.com/office/drawing/2014/main" id="{5E03A88B-89C7-4314-28ED-A2BBA4458305}"/>
              </a:ext>
            </a:extLst>
          </p:cNvPr>
          <p:cNvSpPr/>
          <p:nvPr/>
        </p:nvSpPr>
        <p:spPr>
          <a:xfrm rot="1473079">
            <a:off x="3402217" y="159440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570;p18">
            <a:extLst>
              <a:ext uri="{FF2B5EF4-FFF2-40B4-BE49-F238E27FC236}">
                <a16:creationId xmlns:a16="http://schemas.microsoft.com/office/drawing/2014/main" id="{F4DE1E4E-4D50-FF47-80C5-F48DC0A6D92B}"/>
              </a:ext>
            </a:extLst>
          </p:cNvPr>
          <p:cNvSpPr/>
          <p:nvPr/>
        </p:nvSpPr>
        <p:spPr>
          <a:xfrm>
            <a:off x="4345538" y="632542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571;p18">
            <a:extLst>
              <a:ext uri="{FF2B5EF4-FFF2-40B4-BE49-F238E27FC236}">
                <a16:creationId xmlns:a16="http://schemas.microsoft.com/office/drawing/2014/main" id="{38AAF0BA-A945-F756-B191-DEAC3190BD59}"/>
              </a:ext>
            </a:extLst>
          </p:cNvPr>
          <p:cNvSpPr/>
          <p:nvPr/>
        </p:nvSpPr>
        <p:spPr>
          <a:xfrm rot="2487273">
            <a:off x="4226530" y="2240175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FF68C-568C-DEDD-221F-3E4276B5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CRKVA I ZNANOST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91C337-6592-B312-368B-EF62930FC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Jedan od važnih znanstvenika u povijesti- Sir Isaac Newton</a:t>
            </a:r>
          </a:p>
          <a:p>
            <a:r>
              <a:rPr lang="hr-HR" sz="1800" dirty="0"/>
              <a:t>Crkva nikada nije podupirala tvrdnju da je zemlja ravna, nikada nije zabranila obdukciju tijela, niti je zabranila brojku nula…</a:t>
            </a:r>
          </a:p>
          <a:p>
            <a:r>
              <a:rPr lang="hr-HR" sz="1800" dirty="0"/>
              <a:t>Prijezir prema srednjem vijeku počeo je XVI. stoljeću</a:t>
            </a:r>
          </a:p>
          <a:p>
            <a:r>
              <a:rPr lang="hr-HR" sz="1800" dirty="0"/>
              <a:t>Naspram tvrdnji da je Katolička Crkva zaustavila je i ono malo znanosti što se dogodila u srednjem vijeku, Crkva je podupirala znanstvena istraživanja.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562EA9D-AAA1-F3D4-FEDE-2693DC1077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122" name="Picture 2" descr="Sir Isaac Newton: Quotes, facts &amp; biography | Space">
            <a:extLst>
              <a:ext uri="{FF2B5EF4-FFF2-40B4-BE49-F238E27FC236}">
                <a16:creationId xmlns:a16="http://schemas.microsoft.com/office/drawing/2014/main" id="{BA5F973F-130E-2DDE-6DCE-B7BE5699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56" y="3486871"/>
            <a:ext cx="2413738" cy="13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73;p47">
            <a:extLst>
              <a:ext uri="{FF2B5EF4-FFF2-40B4-BE49-F238E27FC236}">
                <a16:creationId xmlns:a16="http://schemas.microsoft.com/office/drawing/2014/main" id="{133BCCFA-1849-D69D-B73E-33427DB9BAC5}"/>
              </a:ext>
            </a:extLst>
          </p:cNvPr>
          <p:cNvSpPr/>
          <p:nvPr/>
        </p:nvSpPr>
        <p:spPr>
          <a:xfrm>
            <a:off x="1517205" y="421481"/>
            <a:ext cx="404464" cy="52819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4C6D0F2-7F63-FFB9-0994-F89E2A46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682" y="3019050"/>
            <a:ext cx="5794610" cy="8199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POSTIGNUĆA HRVATSKIH ISUSOVACA U ZNANOSTI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C8A1405-521E-4A22-1AD7-195B144E8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Google Shape;568;p18">
            <a:extLst>
              <a:ext uri="{FF2B5EF4-FFF2-40B4-BE49-F238E27FC236}">
                <a16:creationId xmlns:a16="http://schemas.microsoft.com/office/drawing/2014/main" id="{FFD496F1-BCD5-85D6-197A-610F1A22D11C}"/>
              </a:ext>
            </a:extLst>
          </p:cNvPr>
          <p:cNvSpPr/>
          <p:nvPr/>
        </p:nvSpPr>
        <p:spPr>
          <a:xfrm>
            <a:off x="4737059" y="904300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569;p18">
            <a:extLst>
              <a:ext uri="{FF2B5EF4-FFF2-40B4-BE49-F238E27FC236}">
                <a16:creationId xmlns:a16="http://schemas.microsoft.com/office/drawing/2014/main" id="{6AC54FB5-450C-D36A-D0D5-BA4C17638F9E}"/>
              </a:ext>
            </a:extLst>
          </p:cNvPr>
          <p:cNvSpPr/>
          <p:nvPr/>
        </p:nvSpPr>
        <p:spPr>
          <a:xfrm rot="1473079">
            <a:off x="3326494" y="1627818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570;p18">
            <a:extLst>
              <a:ext uri="{FF2B5EF4-FFF2-40B4-BE49-F238E27FC236}">
                <a16:creationId xmlns:a16="http://schemas.microsoft.com/office/drawing/2014/main" id="{642CF090-6527-DFB1-1CA3-ABED588D0130}"/>
              </a:ext>
            </a:extLst>
          </p:cNvPr>
          <p:cNvSpPr/>
          <p:nvPr/>
        </p:nvSpPr>
        <p:spPr>
          <a:xfrm>
            <a:off x="4297650" y="739699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571;p18">
            <a:extLst>
              <a:ext uri="{FF2B5EF4-FFF2-40B4-BE49-F238E27FC236}">
                <a16:creationId xmlns:a16="http://schemas.microsoft.com/office/drawing/2014/main" id="{324283E2-D1A8-825F-5CF0-773EC3E0B62F}"/>
              </a:ext>
            </a:extLst>
          </p:cNvPr>
          <p:cNvSpPr/>
          <p:nvPr/>
        </p:nvSpPr>
        <p:spPr>
          <a:xfrm rot="2487273">
            <a:off x="4177124" y="222718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90B66C-8EC8-1304-3EA8-FB37F426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RUĐER BOŠKOVIĆ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E06B8E-6F8B-306C-255E-71FD103B5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Svjetski matematičar, astronom i znanstvenik </a:t>
            </a:r>
          </a:p>
          <a:p>
            <a:r>
              <a:rPr lang="hr-HR" sz="1800" dirty="0"/>
              <a:t>Rođen u Dubrovniku 18. ožujka 1711. godine</a:t>
            </a:r>
          </a:p>
          <a:p>
            <a:r>
              <a:rPr lang="hr-HR" sz="1800" dirty="0"/>
              <a:t>Školovao se u Isusovačkom kolegiju u rodnom gradu i sa samo 14. godina 31. listopada 1725. započinje novicijat u Rimu, a školovanje je nastavio na Papinskom sveučilištu </a:t>
            </a:r>
            <a:r>
              <a:rPr lang="hr-HR" sz="1800" dirty="0" err="1"/>
              <a:t>Gregoriana</a:t>
            </a:r>
            <a:endParaRPr lang="hr-HR" sz="1800" dirty="0"/>
          </a:p>
          <a:p>
            <a:r>
              <a:rPr lang="hr-HR" sz="1800" dirty="0"/>
              <a:t>Držao je katedru matematike i objavio knjigu Teorija prirodne filozofije 1758. godine</a:t>
            </a:r>
          </a:p>
          <a:p>
            <a:r>
              <a:rPr lang="hr-HR" sz="1800" dirty="0"/>
              <a:t>Jedan od najvećih intelektualaca svih vremena</a:t>
            </a:r>
          </a:p>
          <a:p>
            <a:endParaRPr lang="hr-HR" sz="18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3AFCCF-2128-2A8C-657E-44C8E7F03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8" name="Picture 4" descr="Život i djelo Josipa Ruđera Boškovića">
            <a:extLst>
              <a:ext uri="{FF2B5EF4-FFF2-40B4-BE49-F238E27FC236}">
                <a16:creationId xmlns:a16="http://schemas.microsoft.com/office/drawing/2014/main" id="{A747BEC6-4D3C-BA3D-12B5-FEB75652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80" y="3555484"/>
            <a:ext cx="1810871" cy="13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91;p47">
            <a:extLst>
              <a:ext uri="{FF2B5EF4-FFF2-40B4-BE49-F238E27FC236}">
                <a16:creationId xmlns:a16="http://schemas.microsoft.com/office/drawing/2014/main" id="{B04EEA4B-4E4D-83A6-AEE5-AFD4428C7D02}"/>
              </a:ext>
            </a:extLst>
          </p:cNvPr>
          <p:cNvSpPr/>
          <p:nvPr/>
        </p:nvSpPr>
        <p:spPr>
          <a:xfrm>
            <a:off x="1639643" y="422367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E8BFB-5F76-1448-25AC-2C89B6EA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/>
              <a:t>MARK ANTUN  DE DOMINIS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295E3C-4BBD-1D0F-D640-A89FC00BB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/>
              <a:t>Rođen je na otoku Rabu 1560. </a:t>
            </a:r>
          </a:p>
          <a:p>
            <a:r>
              <a:rPr lang="hr-HR" sz="1800" dirty="0"/>
              <a:t>Bio je član Družbe Isusove, biskup u Senju i splitski nadbiskup, predavao matematiku u Padovi, logiku i filozofiju u </a:t>
            </a:r>
            <a:r>
              <a:rPr lang="hr-HR" sz="1800" dirty="0" err="1"/>
              <a:t>Brescii</a:t>
            </a:r>
            <a:r>
              <a:rPr lang="hr-HR" sz="1800" dirty="0"/>
              <a:t> i kasnije matematiku na poznatom </a:t>
            </a:r>
            <a:r>
              <a:rPr lang="hr-HR" sz="1800" dirty="0" err="1"/>
              <a:t>Collegiumu</a:t>
            </a:r>
            <a:r>
              <a:rPr lang="hr-HR" sz="1800" dirty="0"/>
              <a:t> u Rimu</a:t>
            </a:r>
          </a:p>
          <a:p>
            <a:r>
              <a:rPr lang="hr-HR" sz="1800" dirty="0"/>
              <a:t>Poznata je njegova rasprava o optici O zrakama vida i svjetlosti u lećama i dugi, i za to mu je Newton odao priznanje</a:t>
            </a:r>
          </a:p>
          <a:p>
            <a:r>
              <a:rPr lang="hr-HR" sz="1800" dirty="0"/>
              <a:t>Drugo važno djelo </a:t>
            </a:r>
            <a:r>
              <a:rPr lang="hr-HR" sz="1800" dirty="0" err="1"/>
              <a:t>Eurip</a:t>
            </a:r>
            <a:r>
              <a:rPr lang="hr-HR" sz="1800" dirty="0"/>
              <a:t> ili mišljenje o plimi i </a:t>
            </a:r>
            <a:r>
              <a:rPr lang="hr-HR" sz="1800" dirty="0" err="1"/>
              <a:t>oseki</a:t>
            </a:r>
            <a:r>
              <a:rPr lang="hr-HR" sz="1800" dirty="0"/>
              <a:t> mora de Dominis objašnjava da je uzrok plimi i </a:t>
            </a:r>
            <a:r>
              <a:rPr lang="hr-HR" sz="1800" dirty="0" err="1"/>
              <a:t>oseki</a:t>
            </a:r>
            <a:r>
              <a:rPr lang="hr-HR" sz="1800" dirty="0"/>
              <a:t> utjecaj Sunca i Mjeseca na morske vode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FE44E0F-3403-DC84-9725-079F5A3D16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050" name="Picture 2" descr="Markantun de Dominis — Vikipedija, slobodna enciklopedija">
            <a:extLst>
              <a:ext uri="{FF2B5EF4-FFF2-40B4-BE49-F238E27FC236}">
                <a16:creationId xmlns:a16="http://schemas.microsoft.com/office/drawing/2014/main" id="{F4FAE765-C4C6-F2B2-9D8C-DCFE4C4E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r="-952" b="17707"/>
          <a:stretch/>
        </p:blipFill>
        <p:spPr bwMode="auto">
          <a:xfrm>
            <a:off x="6640814" y="3108237"/>
            <a:ext cx="1411942" cy="18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91;p47">
            <a:extLst>
              <a:ext uri="{FF2B5EF4-FFF2-40B4-BE49-F238E27FC236}">
                <a16:creationId xmlns:a16="http://schemas.microsoft.com/office/drawing/2014/main" id="{42807DAF-CF08-E687-C77C-25A5651AF99D}"/>
              </a:ext>
            </a:extLst>
          </p:cNvPr>
          <p:cNvSpPr/>
          <p:nvPr/>
        </p:nvSpPr>
        <p:spPr>
          <a:xfrm>
            <a:off x="818113" y="422367"/>
            <a:ext cx="374894" cy="46271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677</Words>
  <Application>Microsoft Office PowerPoint</Application>
  <PresentationFormat>Prikaz na zaslonu (16:9)</PresentationFormat>
  <Paragraphs>79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Sniglet</vt:lpstr>
      <vt:lpstr>Corbel Light</vt:lpstr>
      <vt:lpstr>Dosis</vt:lpstr>
      <vt:lpstr>Friar template</vt:lpstr>
      <vt:lpstr>KATOLIČKA CRKVA I ZNANOST</vt:lpstr>
      <vt:lpstr>PowerPoint prezentacija</vt:lpstr>
      <vt:lpstr>MEZOPOTAMIJA</vt:lpstr>
      <vt:lpstr>OSTALI ZNANSTVENICI </vt:lpstr>
      <vt:lpstr>PowerPoint prezentacija</vt:lpstr>
      <vt:lpstr>CRKVA I ZNANOST</vt:lpstr>
      <vt:lpstr>PowerPoint prezentacija</vt:lpstr>
      <vt:lpstr>RUĐER BOŠKOVIĆ</vt:lpstr>
      <vt:lpstr>MARK ANTUN  DE DOMINIS</vt:lpstr>
      <vt:lpstr>IVAN VREMAN</vt:lpstr>
      <vt:lpstr>LOVRO GRISOGON </vt:lpstr>
      <vt:lpstr>STJEPAN GLAVAČ I FRANJO JAMBREHOVIĆ</vt:lpstr>
      <vt:lpstr>MIHAEL LIPŠIĆ I JOSIP ZANCHI</vt:lpstr>
      <vt:lpstr>FERDINAND KONŠĆAK</vt:lpstr>
      <vt:lpstr>FAUST VRANČIĆ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KATOLIČKA CRKVA I ZNANOST</dc:title>
  <dc:creator>Korisnik</dc:creator>
  <cp:lastModifiedBy>Korisnik</cp:lastModifiedBy>
  <cp:revision>7</cp:revision>
  <dcterms:modified xsi:type="dcterms:W3CDTF">2023-02-04T18:13:09Z</dcterms:modified>
</cp:coreProperties>
</file>